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3" r:id="rId3"/>
  </p:sldMasterIdLst>
  <p:notesMasterIdLst>
    <p:notesMasterId r:id="rId60"/>
  </p:notesMasterIdLst>
  <p:sldIdLst>
    <p:sldId id="366" r:id="rId4"/>
    <p:sldId id="272" r:id="rId5"/>
    <p:sldId id="330" r:id="rId6"/>
    <p:sldId id="372" r:id="rId7"/>
    <p:sldId id="260" r:id="rId8"/>
    <p:sldId id="373" r:id="rId9"/>
    <p:sldId id="262" r:id="rId10"/>
    <p:sldId id="374" r:id="rId11"/>
    <p:sldId id="266" r:id="rId12"/>
    <p:sldId id="314" r:id="rId13"/>
    <p:sldId id="345" r:id="rId14"/>
    <p:sldId id="384" r:id="rId15"/>
    <p:sldId id="269" r:id="rId16"/>
    <p:sldId id="271" r:id="rId17"/>
    <p:sldId id="273" r:id="rId18"/>
    <p:sldId id="339" r:id="rId19"/>
    <p:sldId id="341" r:id="rId20"/>
    <p:sldId id="346" r:id="rId21"/>
    <p:sldId id="320" r:id="rId22"/>
    <p:sldId id="280" r:id="rId23"/>
    <p:sldId id="375" r:id="rId24"/>
    <p:sldId id="313" r:id="rId25"/>
    <p:sldId id="315" r:id="rId26"/>
    <p:sldId id="285" r:id="rId27"/>
    <p:sldId id="286" r:id="rId28"/>
    <p:sldId id="317" r:id="rId29"/>
    <p:sldId id="382" r:id="rId30"/>
    <p:sldId id="376" r:id="rId31"/>
    <p:sldId id="353" r:id="rId32"/>
    <p:sldId id="354" r:id="rId33"/>
    <p:sldId id="290" r:id="rId34"/>
    <p:sldId id="291" r:id="rId35"/>
    <p:sldId id="292" r:id="rId36"/>
    <p:sldId id="377" r:id="rId37"/>
    <p:sldId id="343" r:id="rId38"/>
    <p:sldId id="295" r:id="rId39"/>
    <p:sldId id="296" r:id="rId40"/>
    <p:sldId id="298" r:id="rId41"/>
    <p:sldId id="299" r:id="rId42"/>
    <p:sldId id="300" r:id="rId43"/>
    <p:sldId id="302" r:id="rId44"/>
    <p:sldId id="304" r:id="rId45"/>
    <p:sldId id="306" r:id="rId46"/>
    <p:sldId id="378" r:id="rId47"/>
    <p:sldId id="307" r:id="rId48"/>
    <p:sldId id="383" r:id="rId49"/>
    <p:sldId id="379" r:id="rId50"/>
    <p:sldId id="325" r:id="rId51"/>
    <p:sldId id="380" r:id="rId52"/>
    <p:sldId id="316" r:id="rId53"/>
    <p:sldId id="351" r:id="rId54"/>
    <p:sldId id="381" r:id="rId55"/>
    <p:sldId id="368" r:id="rId56"/>
    <p:sldId id="369" r:id="rId57"/>
    <p:sldId id="370" r:id="rId58"/>
    <p:sldId id="312" r:id="rId59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Candara" panose="020E0502030303020204" pitchFamily="34" charset="0"/>
      <p:regular r:id="rId67"/>
      <p:bold r:id="rId68"/>
      <p:italic r:id="rId69"/>
      <p:boldItalic r:id="rId70"/>
    </p:embeddedFont>
    <p:embeddedFont>
      <p:font typeface="Impact" panose="020B0806030902050204" pitchFamily="34" charset="0"/>
      <p:regular r:id="rId71"/>
    </p:embeddedFont>
    <p:embeddedFont>
      <p:font typeface="Montserrat SemiBold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iS976QFHTJkD2AihEMbae7HHKoq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nda sinsen" initials="hs" lastIdx="3" clrIdx="0">
    <p:extLst>
      <p:ext uri="{19B8F6BF-5375-455C-9EA6-DF929625EA0E}">
        <p15:presenceInfo xmlns:p15="http://schemas.microsoft.com/office/powerpoint/2012/main" userId="afb21b9fac7111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E32DDA-38CB-4C76-B94A-3DDC26047ADC}">
  <a:tblStyle styleId="{3DE32DDA-38CB-4C76-B94A-3DDC26047AD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466373-167A-4411-B53E-ED9E1218B0F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commentAuthors" Target="commentAuthor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4.fntdata"/><Relationship Id="rId5" Type="http://schemas.openxmlformats.org/officeDocument/2006/relationships/slide" Target="slides/slide2.xml"/><Relationship Id="rId61" Type="http://schemas.openxmlformats.org/officeDocument/2006/relationships/font" Target="fonts/font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2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customschemas.google.com/relationships/presentationmetadata" Target="meta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6.fntdata"/><Relationship Id="rId8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Persentase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7-CA45-821C-1644F6F810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Persentase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A7-CA45-821C-1644F6F810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Persentase</c:v>
                </c:pt>
              </c:strCache>
            </c:strRef>
          </c:cat>
          <c:val>
            <c:numRef>
              <c:f>Sheet1!$D$2</c:f>
              <c:numCache>
                <c:formatCode>0.00%</c:formatCode>
                <c:ptCount val="1"/>
                <c:pt idx="0">
                  <c:v>0.71430000000000005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3A7-CA45-821C-1644F6F810E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Persentase</c:v>
                </c:pt>
              </c:strCache>
            </c:strRef>
          </c:cat>
          <c:val>
            <c:numRef>
              <c:f>Sheet1!$E$2</c:f>
              <c:numCache>
                <c:formatCode>0.00%</c:formatCode>
                <c:ptCount val="1"/>
                <c:pt idx="0">
                  <c:v>0.1429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A7-CA45-821C-1644F6F810E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Info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Persentase</c:v>
                </c:pt>
              </c:strCache>
            </c:strRef>
          </c:cat>
          <c:val>
            <c:numRef>
              <c:f>Sheet1!$F$2</c:f>
              <c:numCache>
                <c:formatCode>0.00%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3A7-CA45-821C-1644F6F810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64745248"/>
        <c:axId val="264748512"/>
      </c:barChart>
      <c:catAx>
        <c:axId val="26474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4748512"/>
        <c:crosses val="autoZero"/>
        <c:auto val="1"/>
        <c:lblAlgn val="ctr"/>
        <c:lblOffset val="100"/>
        <c:noMultiLvlLbl val="0"/>
      </c:catAx>
      <c:valAx>
        <c:axId val="26474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474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Efisiensi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3B24-40ED-B116-061FD56129C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4-40ED-B116-061FD56129C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3B24-40ED-B116-061FD56129C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4-40ED-B116-061FD56129C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24-40ED-B116-061FD56129C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24-40ED-B116-061FD56129C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24-40ED-B116-061FD56129C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PIC CRM</c:v>
                </c:pt>
                <c:pt idx="1">
                  <c:v>Sales Admin</c:v>
                </c:pt>
                <c:pt idx="2">
                  <c:v>Coordinator</c:v>
                </c:pt>
                <c:pt idx="3">
                  <c:v>CRM Admin</c:v>
                </c:pt>
                <c:pt idx="4">
                  <c:v>Cashier</c:v>
                </c:pt>
                <c:pt idx="5">
                  <c:v>Sales Counter</c:v>
                </c:pt>
                <c:pt idx="6">
                  <c:v>PDI man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0.79</c:v>
                </c:pt>
                <c:pt idx="1">
                  <c:v>0.92</c:v>
                </c:pt>
                <c:pt idx="2">
                  <c:v>0.56999999999999995</c:v>
                </c:pt>
                <c:pt idx="3">
                  <c:v>0.94</c:v>
                </c:pt>
                <c:pt idx="4">
                  <c:v>0.43</c:v>
                </c:pt>
                <c:pt idx="5">
                  <c:v>0.3</c:v>
                </c:pt>
                <c:pt idx="6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1B-EE40-AA93-E0B25DCC9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100"/>
        <c:axId val="2096279568"/>
        <c:axId val="2096281216"/>
      </c:barChart>
      <c:catAx>
        <c:axId val="209627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6281216"/>
        <c:crosses val="autoZero"/>
        <c:auto val="1"/>
        <c:lblAlgn val="ctr"/>
        <c:lblOffset val="100"/>
        <c:noMultiLvlLbl val="0"/>
      </c:catAx>
      <c:valAx>
        <c:axId val="209628121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09627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Efisiensi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1C47-4DF4-8ABC-62C3178BE8A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47-4DF4-8ABC-62C3178BE8A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1C47-4DF4-8ABC-62C3178BE8AD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47-4DF4-8ABC-62C3178BE8A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1C47-4DF4-8ABC-62C3178BE8A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SA</c:v>
                </c:pt>
                <c:pt idx="1">
                  <c:v>Frontdesk</c:v>
                </c:pt>
                <c:pt idx="2">
                  <c:v>Part Counter</c:v>
                </c:pt>
                <c:pt idx="3">
                  <c:v>Cashier</c:v>
                </c:pt>
                <c:pt idx="4">
                  <c:v>CRM Admin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0.85</c:v>
                </c:pt>
                <c:pt idx="1">
                  <c:v>0.76</c:v>
                </c:pt>
                <c:pt idx="2">
                  <c:v>0.8</c:v>
                </c:pt>
                <c:pt idx="3">
                  <c:v>0.71</c:v>
                </c:pt>
                <c:pt idx="4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1B-EE40-AA93-E0B25DCC9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100"/>
        <c:axId val="2096279568"/>
        <c:axId val="2096281216"/>
      </c:barChart>
      <c:catAx>
        <c:axId val="209627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6281216"/>
        <c:crosses val="autoZero"/>
        <c:auto val="1"/>
        <c:lblAlgn val="ctr"/>
        <c:lblOffset val="100"/>
        <c:noMultiLvlLbl val="0"/>
      </c:catAx>
      <c:valAx>
        <c:axId val="209628121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09627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1512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4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297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4131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304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d9cf1bd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d9cf1bda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bd9cf1bda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658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d9cf1bd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d9cf1bda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bd9cf1bda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928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95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d9cf1bd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d9cf1bda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bd9cf1bda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944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624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20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453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d9dcc0afa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bd9dcc0af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236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22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747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032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967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4805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462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189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310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bd4af443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bd4af443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596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bd4af443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bd4af443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401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071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9" name="Google Shape;73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231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61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82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9430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d9dcc0afa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bd9dcc0af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201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616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56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2"/>
            <a:ext cx="121934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2"/>
          <p:cNvSpPr txBox="1">
            <a:spLocks noGrp="1"/>
          </p:cNvSpPr>
          <p:nvPr>
            <p:ph type="title"/>
          </p:nvPr>
        </p:nvSpPr>
        <p:spPr>
          <a:xfrm>
            <a:off x="0" y="-63501"/>
            <a:ext cx="685087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9A82-09B5-496A-BF11-4DA7FC5C65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8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6B63-1CD5-4455-81C7-597D38458F4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5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CC328-D72C-4B62-861E-B64D6C80F8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76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224A-FB2E-4CE7-A438-01D70522E4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4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65A6A-B930-4E1A-A0E4-7BB8EA20155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5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96E6-D46E-408B-987E-5BE447AA77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3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F12FD-7F51-4431-A7A8-2EA8ACC736B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05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25CF-E791-479E-9BA2-B1DB74DC2CB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7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F066-A951-4394-8D30-034E07ADE5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3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29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934200" y="0"/>
            <a:ext cx="3962400" cy="46291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8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17635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96926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5239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643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196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220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7737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3761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19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9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>
            <a:extLst>
              <a:ext uri="{FF2B5EF4-FFF2-40B4-BE49-F238E27FC236}">
                <a16:creationId xmlns:a16="http://schemas.microsoft.com/office/drawing/2014/main" id="{B0AA1836-219A-4416-9DD7-ECBA8968D975}"/>
              </a:ext>
            </a:extLst>
          </p:cNvPr>
          <p:cNvGrpSpPr/>
          <p:nvPr userDrawn="1"/>
        </p:nvGrpSpPr>
        <p:grpSpPr>
          <a:xfrm>
            <a:off x="4862909" y="1780748"/>
            <a:ext cx="2565502" cy="4510019"/>
            <a:chOff x="445712" y="1449040"/>
            <a:chExt cx="2113018" cy="3924176"/>
          </a:xfrm>
        </p:grpSpPr>
        <p:sp>
          <p:nvSpPr>
            <p:cNvPr id="3" name="Rounded Rectangle 15">
              <a:extLst>
                <a:ext uri="{FF2B5EF4-FFF2-40B4-BE49-F238E27FC236}">
                  <a16:creationId xmlns:a16="http://schemas.microsoft.com/office/drawing/2014/main" id="{CB2D1D68-39AE-421B-BC49-0A41FE92597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16">
              <a:extLst>
                <a:ext uri="{FF2B5EF4-FFF2-40B4-BE49-F238E27FC236}">
                  <a16:creationId xmlns:a16="http://schemas.microsoft.com/office/drawing/2014/main" id="{C5F23458-2091-48C3-B227-C78E1ABF887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BCBCF88B-9955-435D-A8DD-4580385E80F4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18">
                <a:extLst>
                  <a:ext uri="{FF2B5EF4-FFF2-40B4-BE49-F238E27FC236}">
                    <a16:creationId xmlns:a16="http://schemas.microsoft.com/office/drawing/2014/main" id="{DC2988DA-DE31-4BBF-B1D9-73DFB2C44CEE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9">
                <a:extLst>
                  <a:ext uri="{FF2B5EF4-FFF2-40B4-BE49-F238E27FC236}">
                    <a16:creationId xmlns:a16="http://schemas.microsoft.com/office/drawing/2014/main" id="{D9E5F5DE-1B21-4949-8B79-049FE5F5C02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68331FA-9319-4494-B6F2-AF8A8C9214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072709" y="2197175"/>
            <a:ext cx="2164115" cy="3584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766C7AB-E6BF-468A-A012-52F774E26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020824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764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390311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087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671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5903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500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388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5198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3287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60808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616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30229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07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6F65D3-6563-4713-9BE8-7CF9A9390645}"/>
              </a:ext>
            </a:extLst>
          </p:cNvPr>
          <p:cNvCxnSpPr>
            <a:cxnSpLocks/>
          </p:cNvCxnSpPr>
          <p:nvPr/>
        </p:nvCxnSpPr>
        <p:spPr>
          <a:xfrm>
            <a:off x="0" y="6423750"/>
            <a:ext cx="121920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CCF9E78-6BBC-4373-8848-FD3950FEF73B}"/>
              </a:ext>
            </a:extLst>
          </p:cNvPr>
          <p:cNvSpPr/>
          <p:nvPr userDrawn="1"/>
        </p:nvSpPr>
        <p:spPr>
          <a:xfrm>
            <a:off x="0" y="6485021"/>
            <a:ext cx="12192000" cy="3729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0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36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E958-A3D6-430F-815B-D19511D71C3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D23A-FFC1-48E9-9A64-4337DD698C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94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6" r:id="rId4"/>
    <p:sldLayoutId id="2147483657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B4382-7D69-49BC-8313-9EB6B497C7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EB1B7-1F58-4768-9B1D-7BDCD80335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6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12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38.emf"/><Relationship Id="rId4" Type="http://schemas.openxmlformats.org/officeDocument/2006/relationships/package" Target="../embeddings/Microsoft_Excel_Worksheet1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19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2.emf"/><Relationship Id="rId4" Type="http://schemas.openxmlformats.org/officeDocument/2006/relationships/package" Target="../embeddings/Microsoft_Excel_Worksheet3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g"/><Relationship Id="rId5" Type="http://schemas.openxmlformats.org/officeDocument/2006/relationships/image" Target="../media/image105.jpeg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3E35658-AFD1-47C6-AFE2-4724E58B74D0}"/>
              </a:ext>
            </a:extLst>
          </p:cNvPr>
          <p:cNvSpPr txBox="1"/>
          <p:nvPr/>
        </p:nvSpPr>
        <p:spPr>
          <a:xfrm>
            <a:off x="1591536" y="357178"/>
            <a:ext cx="881197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FFF00"/>
                </a:solidFill>
                <a:highlight>
                  <a:srgbClr val="008080"/>
                </a:highlight>
              </a:rPr>
              <a:t>ONE ON ONE </a:t>
            </a:r>
            <a:br>
              <a:rPr lang="en-US" sz="4400" dirty="0">
                <a:solidFill>
                  <a:srgbClr val="FFFF00"/>
                </a:solidFill>
                <a:highlight>
                  <a:srgbClr val="008080"/>
                </a:highlight>
              </a:rPr>
            </a:br>
            <a:r>
              <a:rPr lang="en-US" sz="4400" dirty="0">
                <a:solidFill>
                  <a:srgbClr val="FFFF00"/>
                </a:solidFill>
                <a:highlight>
                  <a:srgbClr val="008080"/>
                </a:highlight>
              </a:rPr>
              <a:t>NMS PROJECT</a:t>
            </a:r>
            <a:br>
              <a:rPr lang="en-US" sz="6000" dirty="0">
                <a:solidFill>
                  <a:srgbClr val="FFFF00"/>
                </a:solidFill>
                <a:highlight>
                  <a:srgbClr val="008080"/>
                </a:highlight>
              </a:rPr>
            </a:br>
            <a:br>
              <a:rPr lang="en-US" sz="6000" dirty="0">
                <a:solidFill>
                  <a:srgbClr val="FFFF00"/>
                </a:solidFill>
                <a:highlight>
                  <a:srgbClr val="008080"/>
                </a:highlight>
              </a:rPr>
            </a:br>
            <a:br>
              <a:rPr lang="en-US" sz="5400" dirty="0">
                <a:solidFill>
                  <a:srgbClr val="FFFF00"/>
                </a:solidFill>
              </a:rPr>
            </a:br>
            <a:endParaRPr lang="en-US" sz="5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10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/>
          <p:nvPr/>
        </p:nvSpPr>
        <p:spPr>
          <a:xfrm rot="10800000">
            <a:off x="188536" y="-7703"/>
            <a:ext cx="12003464" cy="798326"/>
          </a:xfrm>
          <a:custGeom>
            <a:avLst/>
            <a:gdLst/>
            <a:ahLst/>
            <a:cxnLst/>
            <a:rect l="l" t="t" r="r" b="b"/>
            <a:pathLst>
              <a:path w="7167595" h="2028826" extrusionOk="0">
                <a:moveTo>
                  <a:pt x="0" y="0"/>
                </a:moveTo>
                <a:lnTo>
                  <a:pt x="3481872" y="1356088"/>
                </a:lnTo>
                <a:lnTo>
                  <a:pt x="7167595" y="2028826"/>
                </a:lnTo>
                <a:lnTo>
                  <a:pt x="0" y="20288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0" dist="355600" dir="8100000" algn="tr" rotWithShape="0">
              <a:srgbClr val="000000">
                <a:alpha val="62745"/>
              </a:srgbClr>
            </a:outerShdw>
          </a:effectLst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/>
          </a:p>
        </p:txBody>
      </p:sp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9117" y="-39367"/>
            <a:ext cx="2732434" cy="74544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F972BF-5815-4092-89D6-FCC4918CE9E7}"/>
              </a:ext>
            </a:extLst>
          </p:cNvPr>
          <p:cNvSpPr txBox="1"/>
          <p:nvPr/>
        </p:nvSpPr>
        <p:spPr>
          <a:xfrm>
            <a:off x="404140" y="182856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Relokasi</a:t>
            </a:r>
            <a:r>
              <a:rPr lang="en-US" sz="2800" b="1" dirty="0">
                <a:solidFill>
                  <a:srgbClr val="7030A0"/>
                </a:solidFill>
              </a:rPr>
              <a:t> Dealer SM </a:t>
            </a:r>
            <a:r>
              <a:rPr lang="en-US" sz="2800" b="1" dirty="0" err="1">
                <a:solidFill>
                  <a:srgbClr val="7030A0"/>
                </a:solidFill>
              </a:rPr>
              <a:t>Tempino</a:t>
            </a:r>
            <a:endParaRPr lang="id-ID" sz="2800" b="1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C283B1-F01C-4955-AEBB-87D56F454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251" y="3232515"/>
            <a:ext cx="2231262" cy="16566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D7B60A-DC2F-4794-BA99-E55BD9867494}"/>
              </a:ext>
            </a:extLst>
          </p:cNvPr>
          <p:cNvSpPr txBox="1"/>
          <p:nvPr/>
        </p:nvSpPr>
        <p:spPr>
          <a:xfrm>
            <a:off x="4380847" y="4843433"/>
            <a:ext cx="2074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Tampak</a:t>
            </a:r>
            <a:r>
              <a:rPr lang="en-US" sz="1000" dirty="0"/>
              <a:t> </a:t>
            </a:r>
            <a:r>
              <a:rPr lang="en-US" sz="1000" dirty="0" err="1"/>
              <a:t>Depan</a:t>
            </a:r>
            <a:endParaRPr lang="id-ID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8BFF2C-BB22-41D5-933B-82F717D1A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155" y="5289550"/>
            <a:ext cx="1597409" cy="11439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4F1431-AEE5-4263-AA8B-5E7717D2C5E9}"/>
              </a:ext>
            </a:extLst>
          </p:cNvPr>
          <p:cNvSpPr txBox="1"/>
          <p:nvPr/>
        </p:nvSpPr>
        <p:spPr>
          <a:xfrm>
            <a:off x="9244824" y="6385454"/>
            <a:ext cx="2074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Gudang Unit</a:t>
            </a:r>
            <a:endParaRPr lang="id-ID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3B0C95-97E4-4915-9BC1-D5D25F5E8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196" y="5289550"/>
            <a:ext cx="2074071" cy="11681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D64E767-4980-47F2-BF6C-F3A0D8E855F1}"/>
              </a:ext>
            </a:extLst>
          </p:cNvPr>
          <p:cNvSpPr txBox="1"/>
          <p:nvPr/>
        </p:nvSpPr>
        <p:spPr>
          <a:xfrm>
            <a:off x="1249197" y="6473040"/>
            <a:ext cx="2074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Area </a:t>
            </a:r>
            <a:r>
              <a:rPr lang="en-US" sz="1000" dirty="0"/>
              <a:t>AHASS</a:t>
            </a:r>
            <a:endParaRPr lang="id-ID" sz="1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A06165-F5F1-4AE2-ABF6-9F8AC70EE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96" y="3248038"/>
            <a:ext cx="2433462" cy="16566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3E50152-A515-4FE4-90B9-E92B29203D05}"/>
              </a:ext>
            </a:extLst>
          </p:cNvPr>
          <p:cNvSpPr txBox="1"/>
          <p:nvPr/>
        </p:nvSpPr>
        <p:spPr>
          <a:xfrm>
            <a:off x="1375368" y="4900163"/>
            <a:ext cx="2074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Lokasi Dealer</a:t>
            </a:r>
            <a:endParaRPr lang="id-ID" sz="1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CAABCB-974E-4B45-A560-3CCBA45F7540}"/>
              </a:ext>
            </a:extLst>
          </p:cNvPr>
          <p:cNvSpPr/>
          <p:nvPr/>
        </p:nvSpPr>
        <p:spPr>
          <a:xfrm>
            <a:off x="2302117" y="3881014"/>
            <a:ext cx="327619" cy="307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227B3F-0C34-4694-9A0D-40284D7CF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9438" y="5289550"/>
            <a:ext cx="2074070" cy="1159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04C78D-848E-47B4-A12C-8144A7B48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679" y="5289550"/>
            <a:ext cx="2043366" cy="11591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001FA0B-E070-4644-9A2E-A09B7784B63A}"/>
              </a:ext>
            </a:extLst>
          </p:cNvPr>
          <p:cNvSpPr txBox="1"/>
          <p:nvPr/>
        </p:nvSpPr>
        <p:spPr>
          <a:xfrm>
            <a:off x="5690892" y="6433193"/>
            <a:ext cx="2074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Area Showroom</a:t>
            </a:r>
            <a:endParaRPr lang="id-ID" sz="1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C071EE9-9AFE-489C-B950-CE9DB82652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9216" y="5289550"/>
            <a:ext cx="1520106" cy="114391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040778B-0012-44C5-9C01-225AF5B44C15}"/>
              </a:ext>
            </a:extLst>
          </p:cNvPr>
          <p:cNvSpPr txBox="1"/>
          <p:nvPr/>
        </p:nvSpPr>
        <p:spPr>
          <a:xfrm>
            <a:off x="0" y="960372"/>
            <a:ext cx="3915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Data </a:t>
            </a:r>
            <a:r>
              <a:rPr lang="en-US" sz="1100" b="1" dirty="0" err="1"/>
              <a:t>Penjualan</a:t>
            </a:r>
            <a:r>
              <a:rPr lang="en-US" sz="1100" b="1" dirty="0"/>
              <a:t> Surya Mandala </a:t>
            </a:r>
            <a:r>
              <a:rPr lang="en-US" sz="1100" b="1" dirty="0" err="1"/>
              <a:t>Tempino</a:t>
            </a:r>
            <a:r>
              <a:rPr lang="en-US" sz="1100" b="1" dirty="0"/>
              <a:t> 2020</a:t>
            </a:r>
            <a:endParaRPr lang="id-ID" sz="11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DA9403-638F-461A-B502-F88733501C77}"/>
              </a:ext>
            </a:extLst>
          </p:cNvPr>
          <p:cNvSpPr txBox="1"/>
          <p:nvPr/>
        </p:nvSpPr>
        <p:spPr>
          <a:xfrm>
            <a:off x="2717645" y="2621493"/>
            <a:ext cx="537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Progress </a:t>
            </a:r>
            <a:r>
              <a:rPr lang="en-US" sz="1800" b="1" dirty="0" err="1">
                <a:solidFill>
                  <a:srgbClr val="7030A0"/>
                </a:solidFill>
              </a:rPr>
              <a:t>terakhir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renovasi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b="1" dirty="0" err="1">
                <a:solidFill>
                  <a:srgbClr val="7030A0"/>
                </a:solidFill>
              </a:rPr>
              <a:t>bangunan</a:t>
            </a:r>
            <a:r>
              <a:rPr lang="en-US" sz="1800" b="1" dirty="0">
                <a:solidFill>
                  <a:srgbClr val="7030A0"/>
                </a:solidFill>
              </a:rPr>
              <a:t> Dealer</a:t>
            </a:r>
            <a:endParaRPr lang="id-ID" sz="1800" b="1" dirty="0">
              <a:solidFill>
                <a:srgbClr val="7030A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77BC370-01B5-453D-88C4-33066E6A9A1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158"/>
          <a:stretch/>
        </p:blipFill>
        <p:spPr>
          <a:xfrm rot="16200000">
            <a:off x="8874772" y="2848258"/>
            <a:ext cx="1874734" cy="253685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E9471FF-C268-4A79-9E8F-6829A3277F20}"/>
              </a:ext>
            </a:extLst>
          </p:cNvPr>
          <p:cNvSpPr txBox="1"/>
          <p:nvPr/>
        </p:nvSpPr>
        <p:spPr>
          <a:xfrm>
            <a:off x="8717881" y="4981773"/>
            <a:ext cx="20740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Lay out Dealer</a:t>
            </a:r>
            <a:endParaRPr lang="id-ID" sz="1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AD73B4-D305-46EC-9872-C7C68C52347D}"/>
              </a:ext>
            </a:extLst>
          </p:cNvPr>
          <p:cNvSpPr/>
          <p:nvPr/>
        </p:nvSpPr>
        <p:spPr>
          <a:xfrm>
            <a:off x="2465925" y="1786273"/>
            <a:ext cx="6903191" cy="5793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Dealer Surya Mandala </a:t>
            </a:r>
            <a:r>
              <a:rPr lang="en-US" sz="1200" b="1" dirty="0" err="1">
                <a:solidFill>
                  <a:schemeClr val="tx1"/>
                </a:solidFill>
              </a:rPr>
              <a:t>Tempino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sedang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dalam</a:t>
            </a:r>
            <a:r>
              <a:rPr lang="en-US" sz="1200" b="1" dirty="0">
                <a:solidFill>
                  <a:schemeClr val="tx1"/>
                </a:solidFill>
              </a:rPr>
              <a:t> proses </a:t>
            </a:r>
            <a:r>
              <a:rPr lang="en-US" sz="1200" b="1" dirty="0" err="1">
                <a:solidFill>
                  <a:schemeClr val="tx1"/>
                </a:solidFill>
              </a:rPr>
              <a:t>relokasi</a:t>
            </a:r>
            <a:r>
              <a:rPr lang="en-US" sz="1200" b="1" dirty="0">
                <a:solidFill>
                  <a:schemeClr val="tx1"/>
                </a:solidFill>
              </a:rPr>
              <a:t> dealer </a:t>
            </a:r>
            <a:r>
              <a:rPr lang="en-US" sz="1200" b="1" dirty="0" err="1">
                <a:solidFill>
                  <a:schemeClr val="tx1"/>
                </a:solidFill>
              </a:rPr>
              <a:t>sehingga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belum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dapat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melakukan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utilisasi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semua</a:t>
            </a:r>
            <a:r>
              <a:rPr lang="en-US" sz="1200" b="1" dirty="0">
                <a:solidFill>
                  <a:schemeClr val="tx1"/>
                </a:solidFill>
              </a:rPr>
              <a:t> feature NMS H1 </a:t>
            </a:r>
            <a:r>
              <a:rPr lang="en-US" sz="1200" b="1" dirty="0" err="1">
                <a:solidFill>
                  <a:schemeClr val="tx1"/>
                </a:solidFill>
              </a:rPr>
              <a:t>karena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faktor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operasional</a:t>
            </a:r>
            <a:endParaRPr lang="id-ID" sz="1200" b="1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D329C64-7D1B-4773-A19B-C8C5A47CAFF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43" b="90000" l="0" r="95000"/>
                    </a14:imgEffect>
                  </a14:imgLayer>
                </a14:imgProps>
              </a:ext>
            </a:extLst>
          </a:blip>
          <a:srcRect l="2931" t="16201" r="12167" b="14789"/>
          <a:stretch/>
        </p:blipFill>
        <p:spPr>
          <a:xfrm rot="6714563">
            <a:off x="7959576" y="2299921"/>
            <a:ext cx="1163713" cy="73567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07026" y="1279191"/>
            <a:ext cx="7794164" cy="458425"/>
            <a:chOff x="307026" y="1541730"/>
            <a:chExt cx="7794164" cy="45842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5A1A66E-E610-4001-BD9C-65AC48CF0E6E}"/>
                </a:ext>
              </a:extLst>
            </p:cNvPr>
            <p:cNvSpPr/>
            <p:nvPr/>
          </p:nvSpPr>
          <p:spPr>
            <a:xfrm>
              <a:off x="307026" y="1541730"/>
              <a:ext cx="7788111" cy="449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7028" y="1558429"/>
              <a:ext cx="7794162" cy="441726"/>
              <a:chOff x="-38100" y="3305175"/>
              <a:chExt cx="12268200" cy="479219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28575" y="3305175"/>
                <a:ext cx="12249150" cy="24765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8100" y="3508169"/>
                <a:ext cx="12268200" cy="2762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8230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53AB-D736-4772-A333-BD4CAFD0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6" name="Google Shape;165;p12">
            <a:extLst>
              <a:ext uri="{FF2B5EF4-FFF2-40B4-BE49-F238E27FC236}">
                <a16:creationId xmlns:a16="http://schemas.microsoft.com/office/drawing/2014/main" id="{11D6A17D-6912-46BA-9AEB-2AFC40472251}"/>
              </a:ext>
            </a:extLst>
          </p:cNvPr>
          <p:cNvSpPr/>
          <p:nvPr/>
        </p:nvSpPr>
        <p:spPr>
          <a:xfrm>
            <a:off x="910750" y="4563970"/>
            <a:ext cx="6999536" cy="122723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Utilisasi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NMS H23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sudah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tercapai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100%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modul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yan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 </a:t>
            </a: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62;p12">
            <a:extLst>
              <a:ext uri="{FF2B5EF4-FFF2-40B4-BE49-F238E27FC236}">
                <a16:creationId xmlns:a16="http://schemas.microsoft.com/office/drawing/2014/main" id="{95E6070B-CA41-4942-9DD7-96C52E1235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0602" y="4306000"/>
            <a:ext cx="3515059" cy="234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4;p11">
            <a:extLst>
              <a:ext uri="{FF2B5EF4-FFF2-40B4-BE49-F238E27FC236}">
                <a16:creationId xmlns:a16="http://schemas.microsoft.com/office/drawing/2014/main" id="{CC27FAE9-C90E-430C-8E96-C124486B68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8000" y="128013"/>
            <a:ext cx="2910254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4267B9-9287-4BD3-BF45-80CC42141CCB}"/>
              </a:ext>
            </a:extLst>
          </p:cNvPr>
          <p:cNvSpPr txBox="1"/>
          <p:nvPr/>
        </p:nvSpPr>
        <p:spPr>
          <a:xfrm>
            <a:off x="3182303" y="263499"/>
            <a:ext cx="6161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Utilization</a:t>
            </a:r>
            <a:endParaRPr lang="en-US"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23E42-E4A7-4BA1-AFD8-F9CD4EED1FC5}"/>
              </a:ext>
            </a:extLst>
          </p:cNvPr>
          <p:cNvSpPr txBox="1"/>
          <p:nvPr/>
        </p:nvSpPr>
        <p:spPr>
          <a:xfrm>
            <a:off x="-1698311" y="1051658"/>
            <a:ext cx="6897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Module H23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482DA-D1CD-49F3-9415-21E72A5D4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50" y="1528139"/>
            <a:ext cx="10711657" cy="267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53AB-D736-4772-A333-BD4CAFD0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AHASS UTILIZATION</a:t>
            </a:r>
            <a:endParaRPr lang="en-ID" dirty="0"/>
          </a:p>
        </p:txBody>
      </p:sp>
      <p:pic>
        <p:nvPicPr>
          <p:cNvPr id="8" name="Google Shape;134;p11">
            <a:extLst>
              <a:ext uri="{FF2B5EF4-FFF2-40B4-BE49-F238E27FC236}">
                <a16:creationId xmlns:a16="http://schemas.microsoft.com/office/drawing/2014/main" id="{CC27FAE9-C90E-430C-8E96-C124486B68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8000" y="128013"/>
            <a:ext cx="2910254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4267B9-9287-4BD3-BF45-80CC42141CCB}"/>
              </a:ext>
            </a:extLst>
          </p:cNvPr>
          <p:cNvSpPr txBox="1"/>
          <p:nvPr/>
        </p:nvSpPr>
        <p:spPr>
          <a:xfrm>
            <a:off x="3182303" y="263499"/>
            <a:ext cx="6161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Utilization</a:t>
            </a:r>
            <a:endParaRPr lang="en-US"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DA3C20F0-FAAA-4AD8-B85F-DEFCD3945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000177"/>
              </p:ext>
            </p:extLst>
          </p:nvPr>
        </p:nvGraphicFramePr>
        <p:xfrm>
          <a:off x="1979423" y="978233"/>
          <a:ext cx="4116577" cy="5581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800603" imgH="5153199" progId="Excel.Sheet.12">
                  <p:embed/>
                </p:oleObj>
              </mc:Choice>
              <mc:Fallback>
                <p:oleObj name="Worksheet" r:id="rId4" imgW="3800603" imgH="515319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9423" y="978233"/>
                        <a:ext cx="4116577" cy="5581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A2D474B-B68F-4102-9123-BB04C4611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942446"/>
              </p:ext>
            </p:extLst>
          </p:nvPr>
        </p:nvGraphicFramePr>
        <p:xfrm>
          <a:off x="6264633" y="972860"/>
          <a:ext cx="3992706" cy="5613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800603" imgH="5343479" progId="Excel.Sheet.12">
                  <p:embed/>
                </p:oleObj>
              </mc:Choice>
              <mc:Fallback>
                <p:oleObj name="Worksheet" r:id="rId6" imgW="3800603" imgH="53434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4633" y="972860"/>
                        <a:ext cx="3992706" cy="5613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465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d9dcc0afa_0_38"/>
          <p:cNvSpPr/>
          <p:nvPr/>
        </p:nvSpPr>
        <p:spPr>
          <a:xfrm rot="10800000">
            <a:off x="186278" y="-5691"/>
            <a:ext cx="12005722" cy="796314"/>
          </a:xfrm>
          <a:custGeom>
            <a:avLst/>
            <a:gdLst/>
            <a:ahLst/>
            <a:cxnLst/>
            <a:rect l="l" t="t" r="r" b="b"/>
            <a:pathLst>
              <a:path w="7167595" h="2028826" extrusionOk="0">
                <a:moveTo>
                  <a:pt x="0" y="0"/>
                </a:moveTo>
                <a:lnTo>
                  <a:pt x="3481872" y="1356088"/>
                </a:lnTo>
                <a:lnTo>
                  <a:pt x="7167595" y="2028826"/>
                </a:lnTo>
                <a:lnTo>
                  <a:pt x="0" y="20288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0" dist="355600" dir="8100000" algn="tr" rotWithShape="0">
              <a:srgbClr val="000000">
                <a:alpha val="62750"/>
              </a:srgbClr>
            </a:outerShdw>
          </a:effectLst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171" name="Google Shape;171;gbd9dcc0afa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41" y="-7705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bd9dcc0afa_0_38"/>
          <p:cNvSpPr/>
          <p:nvPr/>
        </p:nvSpPr>
        <p:spPr>
          <a:xfrm>
            <a:off x="0" y="331571"/>
            <a:ext cx="389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Highlight Strategy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bd9dcc0afa_0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9117" y="-39367"/>
            <a:ext cx="2732437" cy="74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bd9dcc0afa_0_38"/>
          <p:cNvSpPr/>
          <p:nvPr/>
        </p:nvSpPr>
        <p:spPr>
          <a:xfrm>
            <a:off x="337585" y="1081942"/>
            <a:ext cx="9626398" cy="159788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STRATEGY : </a:t>
            </a:r>
          </a:p>
          <a:p>
            <a:pPr marL="457200" marR="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Melakukan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training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pendampingan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terhadap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network AHASS yang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bermasalah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sumber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daya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manusia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baik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online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district yang di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luar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kota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offline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district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kota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Jambi</a:t>
            </a:r>
          </a:p>
          <a:p>
            <a:pPr marL="457200" marR="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Memonitor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network AHASS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melakukan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utilisasi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Parts Inbound (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penerimaan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spare parts) di system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sampai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minimal 85%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sebagaimana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 monitoring di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bawah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8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19438" y="697155"/>
            <a:ext cx="1812449" cy="27166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949753" y="3284686"/>
            <a:ext cx="1981717" cy="2747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utilisasi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AHASS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A7E6F-668F-4BDC-9E39-A0BBCA049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0" y="3640933"/>
            <a:ext cx="12157279" cy="3137036"/>
          </a:xfrm>
          <a:prstGeom prst="rect">
            <a:avLst/>
          </a:prstGeom>
        </p:spPr>
      </p:pic>
      <p:sp>
        <p:nvSpPr>
          <p:cNvPr id="13" name="Google Shape;178;gbd9dcc0afa_0_38">
            <a:extLst>
              <a:ext uri="{FF2B5EF4-FFF2-40B4-BE49-F238E27FC236}">
                <a16:creationId xmlns:a16="http://schemas.microsoft.com/office/drawing/2014/main" id="{4AC160E0-A451-4FA2-A708-B5C31431F562}"/>
              </a:ext>
            </a:extLst>
          </p:cNvPr>
          <p:cNvSpPr/>
          <p:nvPr/>
        </p:nvSpPr>
        <p:spPr>
          <a:xfrm>
            <a:off x="4187285" y="3032187"/>
            <a:ext cx="2868557" cy="52516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Utilisasi</a:t>
            </a: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NMS H23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C2D69D-95EC-4D5D-8D84-56A35F62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158" y="3397788"/>
            <a:ext cx="5538954" cy="2802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A320AD-D337-488C-B3FA-6703360E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58" y="693558"/>
            <a:ext cx="5529578" cy="2548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931990-A6C0-46F8-8092-BFB4C6438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12" y="3367355"/>
            <a:ext cx="5712451" cy="2948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BC0E34-AFBA-4B8C-BEF4-CC5CFADC2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36" y="697287"/>
            <a:ext cx="5701528" cy="2585841"/>
          </a:xfrm>
          <a:prstGeom prst="rect">
            <a:avLst/>
          </a:prstGeom>
        </p:spPr>
      </p:pic>
      <p:sp>
        <p:nvSpPr>
          <p:cNvPr id="193" name="Google Shape;193;p14"/>
          <p:cNvSpPr/>
          <p:nvPr/>
        </p:nvSpPr>
        <p:spPr>
          <a:xfrm rot="10800000">
            <a:off x="188536" y="-7703"/>
            <a:ext cx="12003464" cy="798326"/>
          </a:xfrm>
          <a:custGeom>
            <a:avLst/>
            <a:gdLst/>
            <a:ahLst/>
            <a:cxnLst/>
            <a:rect l="l" t="t" r="r" b="b"/>
            <a:pathLst>
              <a:path w="7167595" h="2028826" extrusionOk="0">
                <a:moveTo>
                  <a:pt x="0" y="0"/>
                </a:moveTo>
                <a:lnTo>
                  <a:pt x="3481872" y="1356088"/>
                </a:lnTo>
                <a:lnTo>
                  <a:pt x="7167595" y="2028826"/>
                </a:lnTo>
                <a:lnTo>
                  <a:pt x="0" y="20288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0" dist="355600" dir="8100000" algn="tr" rotWithShape="0">
              <a:srgbClr val="000000">
                <a:alpha val="62745"/>
              </a:srgbClr>
            </a:outerShdw>
          </a:effectLst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-7704"/>
            <a:ext cx="6095999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/>
          <p:nvPr/>
        </p:nvSpPr>
        <p:spPr>
          <a:xfrm>
            <a:off x="-403001" y="129850"/>
            <a:ext cx="67095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Utilization Monitoring Tools</a:t>
            </a:r>
            <a:endParaRPr/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69117" y="-39367"/>
            <a:ext cx="2732434" cy="74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4"/>
          <p:cNvSpPr/>
          <p:nvPr/>
        </p:nvSpPr>
        <p:spPr>
          <a:xfrm>
            <a:off x="4759350" y="96170"/>
            <a:ext cx="322795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sng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Impact"/>
                <a:ea typeface="Impact"/>
                <a:cs typeface="Impact"/>
                <a:sym typeface="Impact"/>
              </a:rPr>
              <a:t>Dashboard Dealer Management System Portal PASTI AHM</a:t>
            </a:r>
            <a:endParaRPr sz="1100" dirty="0">
              <a:solidFill>
                <a:srgbClr val="002060"/>
              </a:solidFill>
              <a:highlight>
                <a:srgbClr val="FFFF00"/>
              </a:highlight>
            </a:endParaRPr>
          </a:p>
        </p:txBody>
      </p:sp>
      <p:sp>
        <p:nvSpPr>
          <p:cNvPr id="199" name="Google Shape;199;p14"/>
          <p:cNvSpPr/>
          <p:nvPr/>
        </p:nvSpPr>
        <p:spPr>
          <a:xfrm>
            <a:off x="0" y="813746"/>
            <a:ext cx="6709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 err="1">
                <a:solidFill>
                  <a:srgbClr val="7030A0"/>
                </a:solidFill>
              </a:rPr>
              <a:t>Grafik</a:t>
            </a:r>
            <a:r>
              <a:rPr lang="en-US" sz="1800" u="sng" dirty="0">
                <a:solidFill>
                  <a:srgbClr val="7030A0"/>
                </a:solidFill>
              </a:rPr>
              <a:t> Work Order </a:t>
            </a:r>
            <a:r>
              <a:rPr lang="en-US" sz="1800" u="sng" dirty="0" err="1">
                <a:solidFill>
                  <a:srgbClr val="7030A0"/>
                </a:solidFill>
              </a:rPr>
              <a:t>Maret</a:t>
            </a:r>
            <a:r>
              <a:rPr lang="en-US" sz="1800" u="sng" dirty="0">
                <a:solidFill>
                  <a:srgbClr val="7030A0"/>
                </a:solidFill>
              </a:rPr>
              <a:t> 2021</a:t>
            </a:r>
            <a:endParaRPr sz="500" dirty="0">
              <a:solidFill>
                <a:srgbClr val="7030A0"/>
              </a:solidFill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0" y="3646782"/>
            <a:ext cx="6709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 err="1">
                <a:solidFill>
                  <a:srgbClr val="7030A0"/>
                </a:solidFill>
              </a:rPr>
              <a:t>Grafik</a:t>
            </a:r>
            <a:r>
              <a:rPr lang="en-US" sz="1800" u="sng" dirty="0">
                <a:solidFill>
                  <a:srgbClr val="7030A0"/>
                </a:solidFill>
              </a:rPr>
              <a:t> </a:t>
            </a:r>
            <a:r>
              <a:rPr lang="en-US" sz="1800" i="0" u="sng" strike="noStrike" cap="none" dirty="0">
                <a:solidFill>
                  <a:srgbClr val="7030A0"/>
                </a:solidFill>
              </a:rPr>
              <a:t>Billing Process </a:t>
            </a:r>
            <a:r>
              <a:rPr lang="en-US" sz="1800" i="0" u="sng" strike="noStrike" cap="none" dirty="0" err="1">
                <a:solidFill>
                  <a:srgbClr val="7030A0"/>
                </a:solidFill>
              </a:rPr>
              <a:t>Maret</a:t>
            </a:r>
            <a:r>
              <a:rPr lang="en-US" sz="1800" i="0" u="sng" strike="noStrike" cap="none" dirty="0">
                <a:solidFill>
                  <a:srgbClr val="7030A0"/>
                </a:solidFill>
              </a:rPr>
              <a:t> 2021</a:t>
            </a:r>
            <a:endParaRPr sz="600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7930" y="6236212"/>
            <a:ext cx="728467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Dashboard DMS Portal </a:t>
            </a:r>
            <a:r>
              <a:rPr lang="en-US" sz="1800" dirty="0" err="1"/>
              <a:t>Pasti</a:t>
            </a:r>
            <a:r>
              <a:rPr lang="en-US" sz="1800" dirty="0"/>
              <a:t> AHM </a:t>
            </a:r>
            <a:r>
              <a:rPr lang="en-US" sz="1800" dirty="0" err="1"/>
              <a:t>dimanfaatkan</a:t>
            </a:r>
            <a:r>
              <a:rPr lang="en-US" sz="1800" dirty="0"/>
              <a:t> optimal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memonitor</a:t>
            </a:r>
            <a:r>
              <a:rPr lang="en-US" sz="1800" dirty="0"/>
              <a:t> </a:t>
            </a:r>
            <a:r>
              <a:rPr lang="en-US" sz="1800" dirty="0" err="1"/>
              <a:t>pergerakan</a:t>
            </a:r>
            <a:r>
              <a:rPr lang="en-US" sz="1800" dirty="0"/>
              <a:t> </a:t>
            </a:r>
            <a:r>
              <a:rPr lang="en-US" sz="1800" dirty="0" err="1"/>
              <a:t>utilisasi</a:t>
            </a:r>
            <a:r>
              <a:rPr lang="en-US" sz="1800" dirty="0"/>
              <a:t> NMS H23 di </a:t>
            </a:r>
            <a:r>
              <a:rPr lang="en-US" sz="1800" dirty="0" err="1"/>
              <a:t>seluruh</a:t>
            </a:r>
            <a:r>
              <a:rPr lang="en-US" sz="1800" dirty="0"/>
              <a:t> </a:t>
            </a:r>
            <a:r>
              <a:rPr lang="en-US" sz="1800" dirty="0" err="1"/>
              <a:t>jaringan</a:t>
            </a:r>
            <a:r>
              <a:rPr lang="en-US" sz="1800" dirty="0"/>
              <a:t> AHASS </a:t>
            </a:r>
          </a:p>
        </p:txBody>
      </p:sp>
      <p:sp>
        <p:nvSpPr>
          <p:cNvPr id="14" name="Google Shape;213;p15"/>
          <p:cNvSpPr/>
          <p:nvPr/>
        </p:nvSpPr>
        <p:spPr>
          <a:xfrm>
            <a:off x="5763273" y="874851"/>
            <a:ext cx="6709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 err="1">
                <a:solidFill>
                  <a:srgbClr val="7030A0"/>
                </a:solidFill>
              </a:rPr>
              <a:t>Grafik</a:t>
            </a:r>
            <a:r>
              <a:rPr lang="en-US" sz="1800" u="sng" dirty="0">
                <a:solidFill>
                  <a:srgbClr val="7030A0"/>
                </a:solidFill>
              </a:rPr>
              <a:t> Parts Inbound </a:t>
            </a:r>
            <a:r>
              <a:rPr lang="en-US" sz="1800" u="sng" dirty="0" err="1">
                <a:solidFill>
                  <a:srgbClr val="7030A0"/>
                </a:solidFill>
              </a:rPr>
              <a:t>Maret</a:t>
            </a:r>
            <a:r>
              <a:rPr lang="en-US" sz="1800" u="sng" dirty="0">
                <a:solidFill>
                  <a:srgbClr val="7030A0"/>
                </a:solidFill>
              </a:rPr>
              <a:t> 2021</a:t>
            </a:r>
            <a:endParaRPr sz="500" dirty="0">
              <a:solidFill>
                <a:srgbClr val="7030A0"/>
              </a:solidFill>
            </a:endParaRPr>
          </a:p>
        </p:txBody>
      </p:sp>
      <p:sp>
        <p:nvSpPr>
          <p:cNvPr id="15" name="Google Shape;214;p15"/>
          <p:cNvSpPr/>
          <p:nvPr/>
        </p:nvSpPr>
        <p:spPr>
          <a:xfrm>
            <a:off x="5763273" y="3652170"/>
            <a:ext cx="6709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 err="1">
                <a:solidFill>
                  <a:srgbClr val="7030A0"/>
                </a:solidFill>
              </a:rPr>
              <a:t>Grafik</a:t>
            </a:r>
            <a:r>
              <a:rPr lang="en-US" sz="1800" u="sng" dirty="0">
                <a:solidFill>
                  <a:srgbClr val="7030A0"/>
                </a:solidFill>
              </a:rPr>
              <a:t> Parts Sales </a:t>
            </a:r>
            <a:r>
              <a:rPr lang="en-US" sz="1800" u="sng" dirty="0" err="1">
                <a:solidFill>
                  <a:srgbClr val="7030A0"/>
                </a:solidFill>
              </a:rPr>
              <a:t>Maret</a:t>
            </a:r>
            <a:r>
              <a:rPr lang="en-US" sz="1800" u="sng" dirty="0">
                <a:solidFill>
                  <a:srgbClr val="7030A0"/>
                </a:solidFill>
              </a:rPr>
              <a:t> 2021</a:t>
            </a:r>
            <a:endParaRPr sz="5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/>
          <p:nvPr/>
        </p:nvSpPr>
        <p:spPr>
          <a:xfrm rot="10800000">
            <a:off x="188536" y="-7703"/>
            <a:ext cx="12003464" cy="798326"/>
          </a:xfrm>
          <a:custGeom>
            <a:avLst/>
            <a:gdLst/>
            <a:ahLst/>
            <a:cxnLst/>
            <a:rect l="l" t="t" r="r" b="b"/>
            <a:pathLst>
              <a:path w="7167595" h="2028826" extrusionOk="0">
                <a:moveTo>
                  <a:pt x="0" y="0"/>
                </a:moveTo>
                <a:lnTo>
                  <a:pt x="3481872" y="1356088"/>
                </a:lnTo>
                <a:lnTo>
                  <a:pt x="7167595" y="2028826"/>
                </a:lnTo>
                <a:lnTo>
                  <a:pt x="0" y="20288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0" dist="355600" dir="8100000" algn="tr" rotWithShape="0">
              <a:srgbClr val="000000">
                <a:alpha val="62745"/>
              </a:srgbClr>
            </a:outerShdw>
          </a:effectLst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/>
          </a:p>
        </p:txBody>
      </p:sp>
      <p:pic>
        <p:nvPicPr>
          <p:cNvPr id="220" name="Google Shape;2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82" y="88617"/>
            <a:ext cx="5247229" cy="62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6"/>
          <p:cNvSpPr/>
          <p:nvPr/>
        </p:nvSpPr>
        <p:spPr>
          <a:xfrm>
            <a:off x="-321571" y="218020"/>
            <a:ext cx="670953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Utilization Monitoring Tools By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SinSen</a:t>
            </a:r>
            <a:endParaRPr sz="1100" dirty="0"/>
          </a:p>
        </p:txBody>
      </p:sp>
      <p:pic>
        <p:nvPicPr>
          <p:cNvPr id="222" name="Google Shape;22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9117" y="-39367"/>
            <a:ext cx="2732434" cy="74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5942" y="1095702"/>
            <a:ext cx="7048651" cy="319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9582" y="4472187"/>
            <a:ext cx="11233948" cy="13811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6"/>
          <p:cNvSpPr/>
          <p:nvPr/>
        </p:nvSpPr>
        <p:spPr>
          <a:xfrm>
            <a:off x="3033212" y="3776452"/>
            <a:ext cx="670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dk1"/>
                </a:solidFill>
              </a:rPr>
              <a:t>Website Download File </a:t>
            </a:r>
            <a:r>
              <a:rPr lang="en-US" sz="1800" u="sng" dirty="0" err="1">
                <a:solidFill>
                  <a:schemeClr val="dk1"/>
                </a:solidFill>
              </a:rPr>
              <a:t>Utilisasi</a:t>
            </a:r>
            <a:r>
              <a:rPr lang="en-US" sz="1800" u="sng" dirty="0">
                <a:solidFill>
                  <a:schemeClr val="dk1"/>
                </a:solidFill>
              </a:rPr>
              <a:t> NMS H23</a:t>
            </a:r>
            <a:endParaRPr sz="400" dirty="0"/>
          </a:p>
        </p:txBody>
      </p:sp>
      <p:sp>
        <p:nvSpPr>
          <p:cNvPr id="226" name="Google Shape;226;p16"/>
          <p:cNvSpPr/>
          <p:nvPr/>
        </p:nvSpPr>
        <p:spPr>
          <a:xfrm>
            <a:off x="2996040" y="6023913"/>
            <a:ext cx="670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</a:rPr>
              <a:t>Website Download File Utilisasi NMS H23</a:t>
            </a:r>
            <a:endParaRPr sz="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4C8A8F-AB3A-461F-BFC2-68A4964F175F}"/>
              </a:ext>
            </a:extLst>
          </p:cNvPr>
          <p:cNvSpPr/>
          <p:nvPr/>
        </p:nvSpPr>
        <p:spPr>
          <a:xfrm>
            <a:off x="5310479" y="667954"/>
            <a:ext cx="2080622" cy="336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Versi</a:t>
            </a:r>
            <a:r>
              <a:rPr lang="en-US" sz="1800" b="1" dirty="0">
                <a:solidFill>
                  <a:schemeClr val="bg1"/>
                </a:solidFill>
              </a:rPr>
              <a:t> 1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DCF4-6FC1-4E7D-899C-4A582ECA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grpSp>
        <p:nvGrpSpPr>
          <p:cNvPr id="32" name="Graphic 14">
            <a:extLst>
              <a:ext uri="{FF2B5EF4-FFF2-40B4-BE49-F238E27FC236}">
                <a16:creationId xmlns:a16="http://schemas.microsoft.com/office/drawing/2014/main" id="{33CEFB16-5D33-4201-99E8-7EB717750A8F}"/>
              </a:ext>
            </a:extLst>
          </p:cNvPr>
          <p:cNvGrpSpPr/>
          <p:nvPr/>
        </p:nvGrpSpPr>
        <p:grpSpPr>
          <a:xfrm>
            <a:off x="525431" y="1352070"/>
            <a:ext cx="5391521" cy="4005504"/>
            <a:chOff x="2444748" y="555045"/>
            <a:chExt cx="7282048" cy="572745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4F9713-4A74-4E62-A6A2-19A2D241610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624B7F-B791-46EB-B971-B933BAFC837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DE15C4-798F-47B7-8518-2765B994646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E4530-83CD-4F19-87D4-95F61B4398F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1BEEEC1-7D2F-413C-99D2-FC0C53E0C64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F25D7A3-EFFE-406D-BDBE-A4BC64DC4AF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2EE430-BEE8-4157-B072-66D38EC35A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DEC6EE6-FA2D-43B6-92C8-1CCA1D251DD5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EF647EF-33FC-401F-B169-E7DC5AF5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62"/>
          <a:stretch/>
        </p:blipFill>
        <p:spPr>
          <a:xfrm>
            <a:off x="647172" y="1615703"/>
            <a:ext cx="5141982" cy="2637635"/>
          </a:xfrm>
          <a:prstGeom prst="rect">
            <a:avLst/>
          </a:prstGeom>
        </p:spPr>
      </p:pic>
      <p:grpSp>
        <p:nvGrpSpPr>
          <p:cNvPr id="42" name="Graphic 14">
            <a:extLst>
              <a:ext uri="{FF2B5EF4-FFF2-40B4-BE49-F238E27FC236}">
                <a16:creationId xmlns:a16="http://schemas.microsoft.com/office/drawing/2014/main" id="{D6C0EC68-BE02-49C1-B2C1-21E0D650CEE9}"/>
              </a:ext>
            </a:extLst>
          </p:cNvPr>
          <p:cNvGrpSpPr/>
          <p:nvPr/>
        </p:nvGrpSpPr>
        <p:grpSpPr>
          <a:xfrm>
            <a:off x="6251280" y="1337765"/>
            <a:ext cx="5391521" cy="4005504"/>
            <a:chOff x="2444748" y="555045"/>
            <a:chExt cx="7282048" cy="572745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663F807-E5E7-43D4-AB3C-6686D9E3ACF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3D8CAE-A762-4E97-BDD0-9F42EA62DC6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437FBB-7BA6-41F1-8C67-20AF6D17F3AE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43A7A4-354F-4BB9-AE2B-C83F48659C3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8E00BA-C24A-47D2-AF97-D83C5681E8A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FA91BA9-C743-4A02-982E-D52F6780D9F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452F6BF-A3D0-4DF7-AB8E-C61B27B74B1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6294DDD-9632-4238-884F-33EB33AED7F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6970C48-6587-4C5E-825D-08A261F8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648" y="1586680"/>
            <a:ext cx="5054728" cy="2632188"/>
          </a:xfrm>
          <a:prstGeom prst="rect">
            <a:avLst/>
          </a:prstGeom>
        </p:spPr>
      </p:pic>
      <p:pic>
        <p:nvPicPr>
          <p:cNvPr id="51" name="Google Shape;233;gbba00ab0ef_0_2">
            <a:extLst>
              <a:ext uri="{FF2B5EF4-FFF2-40B4-BE49-F238E27FC236}">
                <a16:creationId xmlns:a16="http://schemas.microsoft.com/office/drawing/2014/main" id="{ABE48FA1-43D6-4F6C-9663-32BE7A2CCA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2572" y="122342"/>
            <a:ext cx="6096000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E6F9209-2C9D-4349-8B72-A738A2265A1D}"/>
              </a:ext>
            </a:extLst>
          </p:cNvPr>
          <p:cNvSpPr txBox="1"/>
          <p:nvPr/>
        </p:nvSpPr>
        <p:spPr>
          <a:xfrm>
            <a:off x="4080730" y="263447"/>
            <a:ext cx="6154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Utilization Monitoring Tools</a:t>
            </a:r>
            <a:endParaRPr lang="en-ID" sz="2000" dirty="0"/>
          </a:p>
        </p:txBody>
      </p:sp>
      <p:sp>
        <p:nvSpPr>
          <p:cNvPr id="54" name="Teardrop 1">
            <a:extLst>
              <a:ext uri="{FF2B5EF4-FFF2-40B4-BE49-F238E27FC236}">
                <a16:creationId xmlns:a16="http://schemas.microsoft.com/office/drawing/2014/main" id="{46AB93D0-E41D-48D0-A310-939E11A7F517}"/>
              </a:ext>
            </a:extLst>
          </p:cNvPr>
          <p:cNvSpPr/>
          <p:nvPr/>
        </p:nvSpPr>
        <p:spPr>
          <a:xfrm rot="18805991">
            <a:off x="2917910" y="5789165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ADE56B-FD76-4E17-AAF1-6B4A16844C50}"/>
              </a:ext>
            </a:extLst>
          </p:cNvPr>
          <p:cNvSpPr txBox="1"/>
          <p:nvPr/>
        </p:nvSpPr>
        <p:spPr>
          <a:xfrm>
            <a:off x="3336564" y="5877543"/>
            <a:ext cx="6898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NMS Tools </a:t>
            </a:r>
            <a:r>
              <a:rPr lang="en-US" sz="1800" dirty="0" err="1"/>
              <a:t>didevelop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monitor </a:t>
            </a:r>
            <a:r>
              <a:rPr lang="en-US" sz="1800" dirty="0" err="1"/>
              <a:t>utilisasi</a:t>
            </a:r>
            <a:r>
              <a:rPr lang="en-US" sz="1800" dirty="0"/>
              <a:t> NMS H23 </a:t>
            </a: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hari</a:t>
            </a:r>
            <a:endParaRPr lang="en-US" sz="1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7E42C2-9BEE-477F-8F8A-D75CE8AEF0AC}"/>
              </a:ext>
            </a:extLst>
          </p:cNvPr>
          <p:cNvSpPr/>
          <p:nvPr/>
        </p:nvSpPr>
        <p:spPr>
          <a:xfrm>
            <a:off x="5055689" y="934063"/>
            <a:ext cx="2080622" cy="336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Versi</a:t>
            </a:r>
            <a:r>
              <a:rPr lang="en-US" sz="1800" b="1" dirty="0">
                <a:solidFill>
                  <a:schemeClr val="bg1"/>
                </a:solidFill>
              </a:rPr>
              <a:t> 2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49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DCF4-6FC1-4E7D-899C-4A582ECA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grpSp>
        <p:nvGrpSpPr>
          <p:cNvPr id="32" name="Graphic 14">
            <a:extLst>
              <a:ext uri="{FF2B5EF4-FFF2-40B4-BE49-F238E27FC236}">
                <a16:creationId xmlns:a16="http://schemas.microsoft.com/office/drawing/2014/main" id="{33CEFB16-5D33-4201-99E8-7EB717750A8F}"/>
              </a:ext>
            </a:extLst>
          </p:cNvPr>
          <p:cNvGrpSpPr/>
          <p:nvPr/>
        </p:nvGrpSpPr>
        <p:grpSpPr>
          <a:xfrm>
            <a:off x="525431" y="1352070"/>
            <a:ext cx="5391521" cy="4005504"/>
            <a:chOff x="2444748" y="555045"/>
            <a:chExt cx="7282048" cy="572745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4F9713-4A74-4E62-A6A2-19A2D241610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624B7F-B791-46EB-B971-B933BAFC837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DE15C4-798F-47B7-8518-2765B994646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2E4530-83CD-4F19-87D4-95F61B4398F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1BEEEC1-7D2F-413C-99D2-FC0C53E0C64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F25D7A3-EFFE-406D-BDBE-A4BC64DC4AF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2EE430-BEE8-4157-B072-66D38EC35A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DEC6EE6-FA2D-43B6-92C8-1CCA1D251DD5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" name="Graphic 14">
            <a:extLst>
              <a:ext uri="{FF2B5EF4-FFF2-40B4-BE49-F238E27FC236}">
                <a16:creationId xmlns:a16="http://schemas.microsoft.com/office/drawing/2014/main" id="{D6C0EC68-BE02-49C1-B2C1-21E0D650CEE9}"/>
              </a:ext>
            </a:extLst>
          </p:cNvPr>
          <p:cNvGrpSpPr/>
          <p:nvPr/>
        </p:nvGrpSpPr>
        <p:grpSpPr>
          <a:xfrm>
            <a:off x="6251280" y="1337765"/>
            <a:ext cx="5391521" cy="4005504"/>
            <a:chOff x="2444748" y="555045"/>
            <a:chExt cx="7282048" cy="572745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663F807-E5E7-43D4-AB3C-6686D9E3ACF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3D8CAE-A762-4E97-BDD0-9F42EA62DC6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437FBB-7BA6-41F1-8C67-20AF6D17F3AE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43A7A4-354F-4BB9-AE2B-C83F48659C3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B8E00BA-C24A-47D2-AF97-D83C5681E8A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FA91BA9-C743-4A02-982E-D52F6780D9F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452F6BF-A3D0-4DF7-AB8E-C61B27B74B1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6294DDD-9632-4238-884F-33EB33AED7F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1" name="Google Shape;233;gbba00ab0ef_0_2">
            <a:extLst>
              <a:ext uri="{FF2B5EF4-FFF2-40B4-BE49-F238E27FC236}">
                <a16:creationId xmlns:a16="http://schemas.microsoft.com/office/drawing/2014/main" id="{ABE48FA1-43D6-4F6C-9663-32BE7A2CCA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2572" y="122342"/>
            <a:ext cx="6096000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E6F9209-2C9D-4349-8B72-A738A2265A1D}"/>
              </a:ext>
            </a:extLst>
          </p:cNvPr>
          <p:cNvSpPr txBox="1"/>
          <p:nvPr/>
        </p:nvSpPr>
        <p:spPr>
          <a:xfrm>
            <a:off x="4080730" y="263447"/>
            <a:ext cx="6154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Utilization Monitoring Tools</a:t>
            </a:r>
            <a:endParaRPr lang="en-ID" sz="2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086787-4EA7-421F-8FB1-69B10876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2"/>
          <a:stretch/>
        </p:blipFill>
        <p:spPr>
          <a:xfrm>
            <a:off x="669790" y="1620952"/>
            <a:ext cx="5096745" cy="26408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E22B6-40E2-43AE-B216-41822F9D3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24"/>
          <a:stretch/>
        </p:blipFill>
        <p:spPr>
          <a:xfrm>
            <a:off x="6475592" y="1600442"/>
            <a:ext cx="4980409" cy="2612221"/>
          </a:xfrm>
          <a:prstGeom prst="rect">
            <a:avLst/>
          </a:prstGeom>
        </p:spPr>
      </p:pic>
      <p:sp>
        <p:nvSpPr>
          <p:cNvPr id="27" name="Teardrop 1">
            <a:extLst>
              <a:ext uri="{FF2B5EF4-FFF2-40B4-BE49-F238E27FC236}">
                <a16:creationId xmlns:a16="http://schemas.microsoft.com/office/drawing/2014/main" id="{FE0BB6B2-B777-4A4B-B6FD-DCA3905291CE}"/>
              </a:ext>
            </a:extLst>
          </p:cNvPr>
          <p:cNvSpPr/>
          <p:nvPr/>
        </p:nvSpPr>
        <p:spPr>
          <a:xfrm rot="18805991">
            <a:off x="2917909" y="5805642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EF6507-E346-424A-9C5D-378C8D38EE7F}"/>
              </a:ext>
            </a:extLst>
          </p:cNvPr>
          <p:cNvSpPr txBox="1"/>
          <p:nvPr/>
        </p:nvSpPr>
        <p:spPr>
          <a:xfrm>
            <a:off x="3337677" y="5894019"/>
            <a:ext cx="6897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NMS Tools </a:t>
            </a:r>
            <a:r>
              <a:rPr lang="en-US" sz="1800" dirty="0" err="1"/>
              <a:t>didevelop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monitor </a:t>
            </a:r>
            <a:r>
              <a:rPr lang="en-US" sz="1800" dirty="0" err="1"/>
              <a:t>utilisasi</a:t>
            </a:r>
            <a:r>
              <a:rPr lang="en-US" sz="1800" dirty="0"/>
              <a:t> NMS H23 </a:t>
            </a: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dirty="0" err="1"/>
              <a:t>hari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7740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80C1AB64-9740-4CEE-987B-2BC162C4FD6E}"/>
              </a:ext>
            </a:extLst>
          </p:cNvPr>
          <p:cNvGrpSpPr/>
          <p:nvPr/>
        </p:nvGrpSpPr>
        <p:grpSpPr>
          <a:xfrm>
            <a:off x="1469692" y="1059716"/>
            <a:ext cx="8946162" cy="5569603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C59F62-0534-4678-B238-2ABC120E63F2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AB045E5-2F6B-4CA2-80FF-1878DC53B0B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04E157F-18B2-4ADC-8D1F-2B3B9998435F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059173-FF43-4518-A739-9EE52228E67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5890BE-8D1F-4B0D-9B53-6CC4822FA84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AF8FBA5-5A4F-4F1C-ABDF-F154C7D6E273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1B5C01-3883-4751-BE66-0C303BF2DE3A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B7E6AA-AF19-460E-864C-6122EB13A70A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2A3F59E-9434-4104-9C96-65A68BF7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6752" y="1386574"/>
            <a:ext cx="8261991" cy="3698531"/>
          </a:xfrm>
          <a:prstGeom prst="rect">
            <a:avLst/>
          </a:prstGeom>
        </p:spPr>
      </p:pic>
      <p:pic>
        <p:nvPicPr>
          <p:cNvPr id="14" name="Google Shape;233;gbba00ab0ef_0_2">
            <a:extLst>
              <a:ext uri="{FF2B5EF4-FFF2-40B4-BE49-F238E27FC236}">
                <a16:creationId xmlns:a16="http://schemas.microsoft.com/office/drawing/2014/main" id="{59569238-2BA3-43C5-87EF-606588C102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2572" y="122342"/>
            <a:ext cx="6096000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65D6A-AC8E-42BF-81F8-87C7D66B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318" y="27888"/>
            <a:ext cx="6850879" cy="863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Impact" panose="020B0806030902050204" pitchFamily="34" charset="0"/>
              </a:rPr>
              <a:t>Summary All Module H23</a:t>
            </a:r>
            <a:endParaRPr lang="en-ID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78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515269-2AEB-422F-B881-99E3DBA0868B}"/>
              </a:ext>
            </a:extLst>
          </p:cNvPr>
          <p:cNvSpPr txBox="1"/>
          <p:nvPr/>
        </p:nvSpPr>
        <p:spPr>
          <a:xfrm>
            <a:off x="751723" y="3240568"/>
            <a:ext cx="79057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AC505-5142-4C30-9BDC-1C73CAEA977E}"/>
              </a:ext>
            </a:extLst>
          </p:cNvPr>
          <p:cNvSpPr txBox="1"/>
          <p:nvPr/>
        </p:nvSpPr>
        <p:spPr>
          <a:xfrm>
            <a:off x="744808" y="3610131"/>
            <a:ext cx="79057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1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AD180-8671-4794-8941-523A5E28FDF3}"/>
              </a:ext>
            </a:extLst>
          </p:cNvPr>
          <p:cNvSpPr txBox="1"/>
          <p:nvPr/>
        </p:nvSpPr>
        <p:spPr>
          <a:xfrm>
            <a:off x="734374" y="3991176"/>
            <a:ext cx="79057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1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57C29-29DC-4698-BC83-EED543029585}"/>
              </a:ext>
            </a:extLst>
          </p:cNvPr>
          <p:cNvSpPr txBox="1"/>
          <p:nvPr/>
        </p:nvSpPr>
        <p:spPr>
          <a:xfrm>
            <a:off x="7627778" y="3166718"/>
            <a:ext cx="790574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9815AB-24CB-4FE3-83FE-3CB084F9CA8D}"/>
              </a:ext>
            </a:extLst>
          </p:cNvPr>
          <p:cNvSpPr txBox="1"/>
          <p:nvPr/>
        </p:nvSpPr>
        <p:spPr>
          <a:xfrm>
            <a:off x="7627777" y="3733091"/>
            <a:ext cx="790575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839914-F4AE-4DEB-A296-314CFB0BD647}"/>
              </a:ext>
            </a:extLst>
          </p:cNvPr>
          <p:cNvSpPr txBox="1"/>
          <p:nvPr/>
        </p:nvSpPr>
        <p:spPr>
          <a:xfrm>
            <a:off x="8334375" y="3190472"/>
            <a:ext cx="342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Group Help Desk H23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C0878F-B079-4497-9B0B-859EBDF4C092}"/>
              </a:ext>
            </a:extLst>
          </p:cNvPr>
          <p:cNvSpPr txBox="1"/>
          <p:nvPr/>
        </p:nvSpPr>
        <p:spPr>
          <a:xfrm>
            <a:off x="8334375" y="3778816"/>
            <a:ext cx="3279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Daily Monitoring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Utilisasi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H23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dimana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Group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Bot Telegram, yang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otomatis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mengirimkan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utilisasi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seluruh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modul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setiap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harinya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237C66-FD7B-4470-8E3B-9CB0F622C399}"/>
              </a:ext>
            </a:extLst>
          </p:cNvPr>
          <p:cNvSpPr txBox="1"/>
          <p:nvPr/>
        </p:nvSpPr>
        <p:spPr>
          <a:xfrm>
            <a:off x="606427" y="2035223"/>
            <a:ext cx="361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>
                <a:solidFill>
                  <a:schemeClr val="accent1"/>
                </a:solidFill>
                <a:cs typeface="Arial" pitchFamily="34" charset="0"/>
              </a:rPr>
              <a:t>Recipient Group Telegram Help Desk H23 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: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36EC73-7C27-4440-9A0C-D3B39150D271}"/>
              </a:ext>
            </a:extLst>
          </p:cNvPr>
          <p:cNvSpPr txBox="1"/>
          <p:nvPr/>
        </p:nvSpPr>
        <p:spPr>
          <a:xfrm>
            <a:off x="7971105" y="2035223"/>
            <a:ext cx="361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800" dirty="0" err="1">
                <a:solidFill>
                  <a:schemeClr val="accent2"/>
                </a:solidFill>
                <a:cs typeface="Arial" pitchFamily="34" charset="0"/>
              </a:rPr>
              <a:t>Fungsi</a:t>
            </a:r>
            <a:r>
              <a:rPr lang="en-US" altLang="ko-KR" sz="1800" dirty="0">
                <a:solidFill>
                  <a:schemeClr val="accent2"/>
                </a:solidFill>
                <a:cs typeface="Arial" pitchFamily="34" charset="0"/>
              </a:rPr>
              <a:t> Group Telegram Help Desk H23 :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8156271-0E71-4F4C-875B-32A0CEAA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3CD48-F2C9-4E20-9D4D-FD1075B5C50B}"/>
              </a:ext>
            </a:extLst>
          </p:cNvPr>
          <p:cNvSpPr txBox="1"/>
          <p:nvPr/>
        </p:nvSpPr>
        <p:spPr>
          <a:xfrm>
            <a:off x="1215719" y="50563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en-US" sz="1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Sparepart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MD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9CE47C-BC45-4FDB-A043-6500612B72D4}"/>
              </a:ext>
            </a:extLst>
          </p:cNvPr>
          <p:cNvSpPr txBox="1"/>
          <p:nvPr/>
        </p:nvSpPr>
        <p:spPr>
          <a:xfrm>
            <a:off x="1147011" y="3244630"/>
            <a:ext cx="3220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Team IT MD </a:t>
            </a:r>
            <a:r>
              <a:rPr lang="en-US" sz="1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SinSen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8D8F41-F794-49C7-A869-9CEB39CCAD86}"/>
              </a:ext>
            </a:extLst>
          </p:cNvPr>
          <p:cNvSpPr txBox="1"/>
          <p:nvPr/>
        </p:nvSpPr>
        <p:spPr>
          <a:xfrm>
            <a:off x="727460" y="4355318"/>
            <a:ext cx="79057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1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7E37A9-F862-4F52-9555-7B24F07BFC9C}"/>
              </a:ext>
            </a:extLst>
          </p:cNvPr>
          <p:cNvSpPr txBox="1"/>
          <p:nvPr/>
        </p:nvSpPr>
        <p:spPr>
          <a:xfrm>
            <a:off x="733614" y="4705867"/>
            <a:ext cx="790575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05</a:t>
            </a:r>
          </a:p>
          <a:p>
            <a:pPr algn="ctr"/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7F5139-6096-48FA-A2CC-45CA480B85F9}"/>
              </a:ext>
            </a:extLst>
          </p:cNvPr>
          <p:cNvSpPr txBox="1"/>
          <p:nvPr/>
        </p:nvSpPr>
        <p:spPr>
          <a:xfrm>
            <a:off x="734543" y="5068186"/>
            <a:ext cx="79057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accent3"/>
                </a:solidFill>
                <a:cs typeface="Arial" pitchFamily="34" charset="0"/>
              </a:rPr>
              <a:t>06</a:t>
            </a:r>
            <a:endParaRPr lang="ko-KR" altLang="en-US" sz="1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86B68-1F14-4824-890A-722893C8D416}"/>
              </a:ext>
            </a:extLst>
          </p:cNvPr>
          <p:cNvSpPr txBox="1"/>
          <p:nvPr/>
        </p:nvSpPr>
        <p:spPr>
          <a:xfrm>
            <a:off x="1199399" y="3614915"/>
            <a:ext cx="3339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Part Counter / </a:t>
            </a:r>
            <a:r>
              <a:rPr lang="en-US" sz="1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Frontdesk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AHASS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B84B7F-96CD-49E8-80E5-79EF0E593ADB}"/>
              </a:ext>
            </a:extLst>
          </p:cNvPr>
          <p:cNvSpPr txBox="1"/>
          <p:nvPr/>
        </p:nvSpPr>
        <p:spPr>
          <a:xfrm>
            <a:off x="1199399" y="3976215"/>
            <a:ext cx="3168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Team TSD SE MD </a:t>
            </a:r>
            <a:r>
              <a:rPr lang="en-US" sz="1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SinSen</a:t>
            </a:r>
            <a:endParaRPr lang="en-US" sz="18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477754-3616-4FE8-9ECB-C9B98808ADDC}"/>
              </a:ext>
            </a:extLst>
          </p:cNvPr>
          <p:cNvSpPr txBox="1"/>
          <p:nvPr/>
        </p:nvSpPr>
        <p:spPr>
          <a:xfrm>
            <a:off x="1199399" y="4332706"/>
            <a:ext cx="3021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Team Vendor (</a:t>
            </a:r>
            <a:r>
              <a:rPr lang="en-US" sz="1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Monju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B24937-46C8-4DE8-A7C2-BC295EF41D00}"/>
              </a:ext>
            </a:extLst>
          </p:cNvPr>
          <p:cNvSpPr txBox="1"/>
          <p:nvPr/>
        </p:nvSpPr>
        <p:spPr>
          <a:xfrm>
            <a:off x="1199399" y="4687060"/>
            <a:ext cx="708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PIC Dealer / </a:t>
            </a:r>
            <a:r>
              <a:rPr lang="en-US" sz="1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Kabeng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AHASS</a:t>
            </a:r>
          </a:p>
        </p:txBody>
      </p:sp>
      <p:sp>
        <p:nvSpPr>
          <p:cNvPr id="38" name="Rounded Rectangle 4">
            <a:extLst>
              <a:ext uri="{FF2B5EF4-FFF2-40B4-BE49-F238E27FC236}">
                <a16:creationId xmlns:a16="http://schemas.microsoft.com/office/drawing/2014/main" id="{049FC280-6A72-4AB5-9CB8-40415F886931}"/>
              </a:ext>
            </a:extLst>
          </p:cNvPr>
          <p:cNvSpPr/>
          <p:nvPr/>
        </p:nvSpPr>
        <p:spPr>
          <a:xfrm>
            <a:off x="4855001" y="1720859"/>
            <a:ext cx="2456718" cy="4214781"/>
          </a:xfrm>
          <a:prstGeom prst="roundRect">
            <a:avLst>
              <a:gd name="adj" fmla="val 13580"/>
            </a:avLst>
          </a:prstGeom>
          <a:solidFill>
            <a:srgbClr val="262626"/>
          </a:solidFill>
          <a:ln w="88900">
            <a:noFill/>
          </a:ln>
          <a:effectLst/>
          <a:scene3d>
            <a:camera prst="perspectiveFront"/>
            <a:lightRig rig="threePt" dir="t"/>
          </a:scene3d>
          <a:sp3d prstMaterial="plastic">
            <a:bevelT w="127000" h="50800"/>
            <a:bevelB w="1270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02A93316-C9D6-4494-B18B-39036FCE440B}"/>
              </a:ext>
            </a:extLst>
          </p:cNvPr>
          <p:cNvSpPr/>
          <p:nvPr/>
        </p:nvSpPr>
        <p:spPr>
          <a:xfrm>
            <a:off x="6054594" y="1894266"/>
            <a:ext cx="122969" cy="18509"/>
          </a:xfrm>
          <a:prstGeom prst="rect">
            <a:avLst/>
          </a:prstGeom>
          <a:solidFill>
            <a:srgbClr val="B0B0B0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0" name="Oval 7">
            <a:extLst>
              <a:ext uri="{FF2B5EF4-FFF2-40B4-BE49-F238E27FC236}">
                <a16:creationId xmlns:a16="http://schemas.microsoft.com/office/drawing/2014/main" id="{74253826-D679-4940-932C-9AACA805AF61}"/>
              </a:ext>
            </a:extLst>
          </p:cNvPr>
          <p:cNvSpPr/>
          <p:nvPr/>
        </p:nvSpPr>
        <p:spPr>
          <a:xfrm>
            <a:off x="6076957" y="5698882"/>
            <a:ext cx="120659" cy="11421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4000"/>
                  <a:lumOff val="6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91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10800000" scaled="1"/>
            <a:tileRect/>
          </a:gradFill>
          <a:ln w="0">
            <a:solidFill>
              <a:srgbClr val="262626"/>
            </a:solidFill>
          </a:ln>
          <a:scene3d>
            <a:camera prst="perspectiveFront"/>
            <a:lightRig rig="threePt" dir="t"/>
          </a:scene3d>
          <a:sp3d>
            <a:bevelT w="635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42" name="Google Shape;286;p17">
            <a:extLst>
              <a:ext uri="{FF2B5EF4-FFF2-40B4-BE49-F238E27FC236}">
                <a16:creationId xmlns:a16="http://schemas.microsoft.com/office/drawing/2014/main" id="{C2CF5D1B-F967-428B-98EA-A8169333F1C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60637" y="2084064"/>
            <a:ext cx="2270726" cy="351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20;p16">
            <a:extLst>
              <a:ext uri="{FF2B5EF4-FFF2-40B4-BE49-F238E27FC236}">
                <a16:creationId xmlns:a16="http://schemas.microsoft.com/office/drawing/2014/main" id="{82393F97-AA05-405B-961F-03518AACE7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88" y="365694"/>
            <a:ext cx="5564130" cy="60200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2;p17">
            <a:extLst>
              <a:ext uri="{FF2B5EF4-FFF2-40B4-BE49-F238E27FC236}">
                <a16:creationId xmlns:a16="http://schemas.microsoft.com/office/drawing/2014/main" id="{1A022742-7BAF-493A-8B19-9B5E2E1639CE}"/>
              </a:ext>
            </a:extLst>
          </p:cNvPr>
          <p:cNvSpPr/>
          <p:nvPr/>
        </p:nvSpPr>
        <p:spPr>
          <a:xfrm rot="10800000">
            <a:off x="188536" y="-7703"/>
            <a:ext cx="12003464" cy="798326"/>
          </a:xfrm>
          <a:custGeom>
            <a:avLst/>
            <a:gdLst/>
            <a:ahLst/>
            <a:cxnLst/>
            <a:rect l="l" t="t" r="r" b="b"/>
            <a:pathLst>
              <a:path w="7167595" h="2028826" extrusionOk="0">
                <a:moveTo>
                  <a:pt x="0" y="0"/>
                </a:moveTo>
                <a:lnTo>
                  <a:pt x="3481872" y="1356088"/>
                </a:lnTo>
                <a:lnTo>
                  <a:pt x="7167595" y="2028826"/>
                </a:lnTo>
                <a:lnTo>
                  <a:pt x="0" y="20288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0" dist="355600" dir="8100000" algn="tr" rotWithShape="0">
              <a:srgbClr val="000000">
                <a:alpha val="62745"/>
              </a:srgbClr>
            </a:outerShdw>
          </a:effectLst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41" name="Google Shape;235;gbba00ab0ef_0_2">
            <a:extLst>
              <a:ext uri="{FF2B5EF4-FFF2-40B4-BE49-F238E27FC236}">
                <a16:creationId xmlns:a16="http://schemas.microsoft.com/office/drawing/2014/main" id="{84CD97A6-F9A5-4615-8F9B-5481580D52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9117" y="-39367"/>
            <a:ext cx="2732437" cy="74544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84;p17">
            <a:extLst>
              <a:ext uri="{FF2B5EF4-FFF2-40B4-BE49-F238E27FC236}">
                <a16:creationId xmlns:a16="http://schemas.microsoft.com/office/drawing/2014/main" id="{D2CE58ED-617D-409F-87BD-1F17A24600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42452" y="449478"/>
            <a:ext cx="6134001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Utilization Monitoring Tools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98D1C9-EB24-4A83-9212-538ECA4A9320}"/>
              </a:ext>
            </a:extLst>
          </p:cNvPr>
          <p:cNvSpPr/>
          <p:nvPr/>
        </p:nvSpPr>
        <p:spPr>
          <a:xfrm>
            <a:off x="5014283" y="1172865"/>
            <a:ext cx="2080622" cy="3364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Versi</a:t>
            </a:r>
            <a:r>
              <a:rPr lang="en-US" sz="1800" b="1" dirty="0">
                <a:solidFill>
                  <a:schemeClr val="bg1"/>
                </a:solidFill>
              </a:rPr>
              <a:t> 3</a:t>
            </a:r>
            <a:endParaRPr lang="en-ID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7789" y="5820880"/>
            <a:ext cx="12002608" cy="656501"/>
            <a:chOff x="77789" y="5768685"/>
            <a:chExt cx="12002608" cy="926240"/>
          </a:xfrm>
        </p:grpSpPr>
        <p:sp>
          <p:nvSpPr>
            <p:cNvPr id="37" name="Rectangle 36"/>
            <p:cNvSpPr/>
            <p:nvPr/>
          </p:nvSpPr>
          <p:spPr>
            <a:xfrm>
              <a:off x="77789" y="5768685"/>
              <a:ext cx="12002608" cy="48292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Smart </a:t>
              </a: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Operation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 Systemization and Digitalization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7789" y="6265547"/>
              <a:ext cx="12002608" cy="42937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Robust and Agile Network Organization</a:t>
              </a:r>
            </a:p>
          </p:txBody>
        </p:sp>
      </p:grpSp>
      <p:pic>
        <p:nvPicPr>
          <p:cNvPr id="49" name="Picture 6" descr="Image result for SERVICE ICON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86" y="5826927"/>
            <a:ext cx="366889" cy="33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83209" y="27372"/>
            <a:ext cx="12002609" cy="917079"/>
          </a:xfrm>
          <a:prstGeom prst="triangle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7790" y="1002053"/>
            <a:ext cx="1772630" cy="112657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975564" y="1015500"/>
            <a:ext cx="1821108" cy="1096505"/>
          </a:xfrm>
          <a:prstGeom prst="rect">
            <a:avLst/>
          </a:prstGeom>
          <a:solidFill>
            <a:srgbClr val="E30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06465" y="1015502"/>
            <a:ext cx="1803106" cy="10965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794884" y="1015501"/>
            <a:ext cx="2091298" cy="11072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983449" y="1015501"/>
            <a:ext cx="2096950" cy="1107293"/>
          </a:xfrm>
          <a:prstGeom prst="rect">
            <a:avLst/>
          </a:prstGeom>
          <a:solidFill>
            <a:srgbClr val="8A3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789" y="2212130"/>
            <a:ext cx="1772631" cy="3291466"/>
          </a:xfrm>
          <a:prstGeom prst="rect">
            <a:avLst/>
          </a:prstGeom>
          <a:solidFill>
            <a:srgbClr val="FFE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Leverage and Strengthen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CRM Implementation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 CS by PDCA of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Survey Result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Parts Availability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Operation Standard New Normal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D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Accelerate Network Operation Standard Development</a:t>
            </a:r>
            <a:endParaRPr kumimoji="0" lang="id-ID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975564" y="2212130"/>
            <a:ext cx="1821108" cy="3291466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 Strong Branding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Touch Points </a:t>
            </a:r>
            <a:endParaRPr kumimoji="0" lang="id-ID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Ensure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ffective Communication </a:t>
            </a:r>
            <a:r>
              <a:rPr kumimoji="0" lang="id-ID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</a:t>
            </a:r>
            <a:r>
              <a: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Products</a:t>
            </a:r>
            <a:r>
              <a:rPr kumimoji="0" lang="en-ID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Non-Products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r>
              <a: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randing in Focus Items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Ensure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Flexible Tactical Campaign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based on Market and Competition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06465" y="2210941"/>
            <a:ext cx="1788121" cy="3292655"/>
          </a:xfrm>
          <a:prstGeom prst="rect">
            <a:avLst/>
          </a:prstGeom>
          <a:solidFill>
            <a:srgbClr val="D1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Strengthen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Sport Leadership in All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Strengthen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Leadership in All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D" sz="13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Strengthen Cub High Leadership in All Area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 Market-Fit Product Line Up</a:t>
            </a:r>
            <a:r>
              <a:rPr kumimoji="0" lang="en-ID" sz="13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Nurturing Demand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794884" y="2212130"/>
            <a:ext cx="2098800" cy="3291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4625" marR="0" lvl="0" indent="-174625" algn="l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7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Enhance Aftersales Business (Unit Entry &amp; Parts Sales)</a:t>
            </a:r>
          </a:p>
          <a:p>
            <a:pPr marL="174625" marR="0" lvl="0" indent="-174625" algn="l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7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Optimize </a:t>
            </a:r>
            <a:r>
              <a:rPr kumimoji="0" lang="en-US" sz="117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Coverage</a:t>
            </a:r>
            <a:endParaRPr kumimoji="0" lang="id-ID" sz="117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4625" marR="0" lvl="0" indent="-174625" algn="l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7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 Operation Level of </a:t>
            </a:r>
            <a:r>
              <a:rPr kumimoji="0" lang="id-ID" sz="117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Parts Warehouse</a:t>
            </a:r>
            <a:endParaRPr kumimoji="0" lang="en-US" sz="117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4625" marR="0" lvl="0" indent="-174625" algn="l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 </a:t>
            </a:r>
            <a:r>
              <a:rPr kumimoji="0" lang="en-US" sz="11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Product Quality </a:t>
            </a:r>
            <a:r>
              <a:rPr kumimoji="0" lang="en-US" sz="11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Activities</a:t>
            </a:r>
          </a:p>
          <a:p>
            <a:pPr marL="174625" marR="0" lvl="0" indent="-174625" algn="l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 </a:t>
            </a:r>
            <a:r>
              <a:rPr kumimoji="0" lang="id-ID" sz="11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Demand Supply</a:t>
            </a:r>
            <a:r>
              <a:rPr kumimoji="0" lang="en-US" sz="11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Planning &amp; Stock Management</a:t>
            </a:r>
          </a:p>
          <a:p>
            <a:pPr marL="174625" marR="0" lvl="0" indent="-174625" algn="l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7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Ensure </a:t>
            </a:r>
            <a:r>
              <a:rPr kumimoji="0" lang="id-ID" sz="117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Efficiency and Effectivity through</a:t>
            </a:r>
            <a:r>
              <a:rPr kumimoji="0" lang="en-US" sz="117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17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Management System</a:t>
            </a:r>
            <a:endParaRPr kumimoji="0" lang="id-ID" sz="117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4625" marR="0" lvl="0" indent="-174625" algn="l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D" sz="117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Warehouse Operation Improvement </a:t>
            </a:r>
            <a:r>
              <a:rPr kumimoji="0" lang="en-ID" sz="117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Enhance </a:t>
            </a:r>
            <a:r>
              <a:rPr kumimoji="0" lang="en-ID" sz="117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Effective and Efficient </a:t>
            </a:r>
            <a:r>
              <a:rPr kumimoji="0" lang="en-ID" sz="117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 </a:t>
            </a:r>
            <a:endParaRPr kumimoji="0" lang="id-ID" sz="117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4625" marR="0" lvl="0" indent="-174625" algn="l" defTabSz="91440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Leverage </a:t>
            </a:r>
            <a:r>
              <a:rPr kumimoji="0" lang="en-US" sz="11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Integrated Network Development Activities </a:t>
            </a:r>
            <a:endParaRPr kumimoji="0" lang="id-ID" sz="117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983449" y="2212129"/>
            <a:ext cx="2096948" cy="3291467"/>
          </a:xfrm>
          <a:prstGeom prst="rect">
            <a:avLst/>
          </a:prstGeom>
          <a:solidFill>
            <a:srgbClr val="E2C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Enhance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Safety Riding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Communication, Development and Training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Enhance Activity to Raise Indonesian Talent in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 Racing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Lead and Support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Motorcycle Culture Events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D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Continue AHASS Point Implementation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Strengthen Future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2W ecosystem </a:t>
            </a:r>
            <a:r>
              <a:rPr kumimoji="0" lang="id-ID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digitalization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 collaboration with </a:t>
            </a: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 Chain </a:t>
            </a:r>
            <a:endParaRPr kumimoji="0" lang="id-ID" sz="13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7" y="1045314"/>
            <a:ext cx="432824" cy="432824"/>
          </a:xfrm>
          <a:prstGeom prst="rect">
            <a:avLst/>
          </a:prstGeom>
        </p:spPr>
      </p:pic>
      <p:pic>
        <p:nvPicPr>
          <p:cNvPr id="62" name="Picture 61" descr="D:\Users\kevin.an\Desktop\Saved Pictures\honda-motorcycle-racing-logo-wallpaper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100" b="86300" l="0" r="100000">
                        <a14:foregroundMark x1="56300" y1="44700" x2="56300" y2="44700"/>
                        <a14:foregroundMark x1="60400" y1="48600" x2="60400" y2="48600"/>
                        <a14:foregroundMark x1="43700" y1="60000" x2="43700" y2="60000"/>
                        <a14:foregroundMark x1="46200" y1="63300" x2="46200" y2="63300"/>
                        <a14:foregroundMark x1="30900" y1="69700" x2="30900" y2="69700"/>
                        <a14:foregroundMark x1="35300" y1="69200" x2="35300" y2="69200"/>
                        <a14:foregroundMark x1="46600" y1="69100" x2="46600" y2="69100"/>
                        <a14:foregroundMark x1="58200" y1="68000" x2="58200" y2="68000"/>
                        <a14:foregroundMark x1="70600" y1="70800" x2="70600" y2="70800"/>
                        <a14:backgroundMark x1="46600" y1="44400" x2="46600" y2="44400"/>
                        <a14:backgroundMark x1="53100" y1="48000" x2="53100" y2="48000"/>
                        <a14:backgroundMark x1="56000" y1="52900" x2="56000" y2="52900"/>
                        <a14:backgroundMark x1="26600" y1="57200" x2="26600" y2="57200"/>
                        <a14:backgroundMark x1="72800" y1="70000" x2="72800" y2="70000"/>
                        <a14:backgroundMark x1="36900" y1="57600" x2="36900" y2="57600"/>
                        <a14:backgroundMark x1="26800" y1="72500" x2="26800" y2="72500"/>
                        <a14:backgroundMark x1="71500" y1="72900" x2="71500" y2="72900"/>
                      </a14:backgroundRemoval>
                    </a14:imgEffect>
                  </a14:imgLayer>
                </a14:imgProps>
              </a:ext>
            </a:extLst>
          </a:blip>
          <a:srcRect t="13334" b="11666"/>
          <a:stretch>
            <a:fillRect/>
          </a:stretch>
        </p:blipFill>
        <p:spPr bwMode="auto">
          <a:xfrm>
            <a:off x="4434693" y="1062576"/>
            <a:ext cx="826780" cy="620085"/>
          </a:xfrm>
          <a:prstGeom prst="rect">
            <a:avLst/>
          </a:prstGeom>
          <a:noFill/>
        </p:spPr>
      </p:pic>
      <p:grpSp>
        <p:nvGrpSpPr>
          <p:cNvPr id="63" name="Group 62"/>
          <p:cNvGrpSpPr/>
          <p:nvPr/>
        </p:nvGrpSpPr>
        <p:grpSpPr>
          <a:xfrm>
            <a:off x="6578994" y="1015957"/>
            <a:ext cx="570800" cy="562772"/>
            <a:chOff x="5623777" y="2080505"/>
            <a:chExt cx="1173329" cy="1156826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280" y="2080505"/>
              <a:ext cx="1156826" cy="1156826"/>
            </a:xfrm>
            <a:prstGeom prst="rect">
              <a:avLst/>
            </a:prstGeom>
          </p:spPr>
        </p:pic>
        <p:cxnSp>
          <p:nvCxnSpPr>
            <p:cNvPr id="65" name="Straight Connector 64"/>
            <p:cNvCxnSpPr/>
            <p:nvPr/>
          </p:nvCxnSpPr>
          <p:spPr>
            <a:xfrm>
              <a:off x="5623777" y="2528398"/>
              <a:ext cx="304800" cy="58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723" y="1062789"/>
            <a:ext cx="481406" cy="48010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855" y="1085731"/>
            <a:ext cx="517967" cy="470419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0273" y="1482709"/>
            <a:ext cx="1811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Satisfaction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089736" y="1647520"/>
            <a:ext cx="1554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Strong Branding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141234" y="1524411"/>
            <a:ext cx="1360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Leadership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68473" y="1525592"/>
            <a:ext cx="1344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Sustainability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807054" y="1524410"/>
            <a:ext cx="2449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Motorcycle Future Business Sustainability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996406" y="1062789"/>
            <a:ext cx="605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Honda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19954" y="300691"/>
            <a:ext cx="6350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"/>
                <a:ea typeface="+mn-ea"/>
                <a:cs typeface="Segoe UI" panose="020B0502040204020203" pitchFamily="34" charset="0"/>
              </a:rPr>
              <a:t>BUSINESS SUSTAINABILITY WITH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"/>
                <a:ea typeface="+mn-ea"/>
                <a:cs typeface="Segoe UI" panose="020B0502040204020203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"/>
                <a:ea typeface="+mn-ea"/>
                <a:cs typeface="Segoe UI" panose="020B0502040204020203" pitchFamily="34" charset="0"/>
              </a:rPr>
              <a:t>SMART NETWORK TRANSFORMATION 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"/>
                <a:ea typeface="+mn-ea"/>
                <a:cs typeface="Segoe UI" panose="020B0502040204020203" pitchFamily="34" charset="0"/>
              </a:rPr>
              <a:t>&amp; 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"/>
                <a:ea typeface="+mn-ea"/>
                <a:cs typeface="Segoe UI" panose="020B0502040204020203" pitchFamily="34" charset="0"/>
              </a:rPr>
              <a:t>SMART ECOSYSTEM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60214" y="1004420"/>
            <a:ext cx="1905274" cy="11265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10" y="1008831"/>
            <a:ext cx="596697" cy="596697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028402" y="1501603"/>
            <a:ext cx="1798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Customer 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60214" y="2230844"/>
            <a:ext cx="1905274" cy="32914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id-ID" sz="13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rchestrate Customer Data Management in All Touch Points</a:t>
            </a:r>
            <a:endParaRPr kumimoji="0" lang="id-ID" sz="13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3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Prepare Future Network Value Proposition in Enhancing Customer Engagement and Network Sustainability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D" sz="13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Ensure Successful Customer Engagement and Dealer Activation</a:t>
            </a:r>
            <a:endParaRPr kumimoji="0" lang="id-ID" sz="13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3209" y="6501333"/>
            <a:ext cx="12002608" cy="3043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Strong Internal Process (Import-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Export Business,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PDCA, Alignment, Regulation Compliance, BCP)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7" y="6480162"/>
            <a:ext cx="338322" cy="3466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60" y="6118267"/>
            <a:ext cx="413028" cy="41734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7789" y="5476503"/>
            <a:ext cx="12002608" cy="338554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FUNDAMENTAL SUPPORT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/>
          <p:nvPr/>
        </p:nvSpPr>
        <p:spPr>
          <a:xfrm rot="10800000">
            <a:off x="188536" y="-7703"/>
            <a:ext cx="12003464" cy="798326"/>
          </a:xfrm>
          <a:custGeom>
            <a:avLst/>
            <a:gdLst/>
            <a:ahLst/>
            <a:cxnLst/>
            <a:rect l="l" t="t" r="r" b="b"/>
            <a:pathLst>
              <a:path w="7167595" h="2028826" extrusionOk="0">
                <a:moveTo>
                  <a:pt x="0" y="0"/>
                </a:moveTo>
                <a:lnTo>
                  <a:pt x="3481872" y="1356088"/>
                </a:lnTo>
                <a:lnTo>
                  <a:pt x="7167595" y="2028826"/>
                </a:lnTo>
                <a:lnTo>
                  <a:pt x="0" y="20288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0" dist="355600" dir="8100000" algn="tr" rotWithShape="0">
              <a:srgbClr val="000000">
                <a:alpha val="62745"/>
              </a:srgbClr>
            </a:outerShdw>
          </a:effectLst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2337" y="-7704"/>
            <a:ext cx="6095999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/>
          <p:nvPr/>
        </p:nvSpPr>
        <p:spPr>
          <a:xfrm>
            <a:off x="2587887" y="129850"/>
            <a:ext cx="67095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REFRESHMENT TRAINING NMS H23</a:t>
            </a:r>
            <a:endParaRPr dirty="0"/>
          </a:p>
        </p:txBody>
      </p:sp>
      <p:pic>
        <p:nvPicPr>
          <p:cNvPr id="299" name="Google Shape;29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9117" y="-39367"/>
            <a:ext cx="2732434" cy="74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36" y="748023"/>
            <a:ext cx="4927603" cy="548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2325" y="734932"/>
            <a:ext cx="2919949" cy="16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2325" y="2423844"/>
            <a:ext cx="2919936" cy="16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04661" y="734014"/>
            <a:ext cx="3598256" cy="26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05208" y="3429000"/>
            <a:ext cx="3598256" cy="26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2325" y="4112756"/>
            <a:ext cx="2919926" cy="195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00700" y="4210460"/>
            <a:ext cx="1602217" cy="22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0203789" y="6499318"/>
            <a:ext cx="1862187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utilisasi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AHASS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8400" y="6243030"/>
            <a:ext cx="686269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Refreshment training NMS H23 </a:t>
            </a:r>
            <a:r>
              <a:rPr lang="en-US" sz="1200" dirty="0" err="1">
                <a:solidFill>
                  <a:srgbClr val="7030A0"/>
                </a:solidFill>
              </a:rPr>
              <a:t>telah</a:t>
            </a:r>
            <a:r>
              <a:rPr lang="en-US" sz="1200" dirty="0">
                <a:solidFill>
                  <a:srgbClr val="7030A0"/>
                </a:solidFill>
              </a:rPr>
              <a:t> </a:t>
            </a:r>
            <a:r>
              <a:rPr lang="en-US" sz="1200" dirty="0" err="1">
                <a:solidFill>
                  <a:srgbClr val="7030A0"/>
                </a:solidFill>
              </a:rPr>
              <a:t>dilakukan</a:t>
            </a:r>
            <a:r>
              <a:rPr lang="en-US" sz="1200" dirty="0">
                <a:solidFill>
                  <a:srgbClr val="7030A0"/>
                </a:solidFill>
              </a:rPr>
              <a:t>  </a:t>
            </a:r>
            <a:r>
              <a:rPr lang="en-US" sz="1200" dirty="0" err="1">
                <a:solidFill>
                  <a:srgbClr val="7030A0"/>
                </a:solidFill>
              </a:rPr>
              <a:t>dalam</a:t>
            </a:r>
            <a:r>
              <a:rPr lang="en-US" sz="1200" dirty="0">
                <a:solidFill>
                  <a:srgbClr val="7030A0"/>
                </a:solidFill>
              </a:rPr>
              <a:t> 3 batch </a:t>
            </a:r>
            <a:r>
              <a:rPr lang="en-US" sz="1200" dirty="0" err="1">
                <a:solidFill>
                  <a:srgbClr val="7030A0"/>
                </a:solidFill>
              </a:rPr>
              <a:t>dari</a:t>
            </a:r>
            <a:r>
              <a:rPr lang="en-US" sz="1200" dirty="0">
                <a:solidFill>
                  <a:srgbClr val="7030A0"/>
                </a:solidFill>
              </a:rPr>
              <a:t> </a:t>
            </a:r>
            <a:r>
              <a:rPr lang="en-US" sz="1200" dirty="0" err="1">
                <a:solidFill>
                  <a:srgbClr val="7030A0"/>
                </a:solidFill>
              </a:rPr>
              <a:t>tgl</a:t>
            </a:r>
            <a:r>
              <a:rPr lang="en-US" sz="1200" dirty="0">
                <a:solidFill>
                  <a:srgbClr val="7030A0"/>
                </a:solidFill>
              </a:rPr>
              <a:t> 29 Jan s/d 5 </a:t>
            </a:r>
            <a:r>
              <a:rPr lang="en-US" sz="1200" dirty="0" err="1">
                <a:solidFill>
                  <a:srgbClr val="7030A0"/>
                </a:solidFill>
              </a:rPr>
              <a:t>Februari</a:t>
            </a:r>
            <a:r>
              <a:rPr lang="en-US" sz="1200" dirty="0">
                <a:solidFill>
                  <a:srgbClr val="7030A0"/>
                </a:solidFill>
              </a:rPr>
              <a:t> 2021 </a:t>
            </a:r>
            <a:r>
              <a:rPr lang="en-US" sz="1200" dirty="0" err="1">
                <a:solidFill>
                  <a:srgbClr val="7030A0"/>
                </a:solidFill>
              </a:rPr>
              <a:t>untuk</a:t>
            </a:r>
            <a:r>
              <a:rPr lang="en-US" sz="1200" dirty="0">
                <a:solidFill>
                  <a:srgbClr val="7030A0"/>
                </a:solidFill>
              </a:rPr>
              <a:t> </a:t>
            </a:r>
            <a:r>
              <a:rPr lang="en-US" sz="1200" dirty="0" err="1">
                <a:solidFill>
                  <a:srgbClr val="7030A0"/>
                </a:solidFill>
              </a:rPr>
              <a:t>meningkatkan</a:t>
            </a:r>
            <a:r>
              <a:rPr lang="en-US" sz="1200" dirty="0">
                <a:solidFill>
                  <a:srgbClr val="7030A0"/>
                </a:solidFill>
              </a:rPr>
              <a:t> </a:t>
            </a:r>
            <a:r>
              <a:rPr lang="en-US" sz="1200" dirty="0" err="1">
                <a:solidFill>
                  <a:srgbClr val="7030A0"/>
                </a:solidFill>
              </a:rPr>
              <a:t>utilisasi</a:t>
            </a:r>
            <a:r>
              <a:rPr lang="en-US" sz="1200" dirty="0">
                <a:solidFill>
                  <a:srgbClr val="7030A0"/>
                </a:solidFill>
              </a:rPr>
              <a:t> NMS H23 </a:t>
            </a:r>
            <a:r>
              <a:rPr lang="en-US" sz="1200" dirty="0" err="1">
                <a:solidFill>
                  <a:srgbClr val="7030A0"/>
                </a:solidFill>
              </a:rPr>
              <a:t>khususnya</a:t>
            </a:r>
            <a:r>
              <a:rPr lang="en-US" sz="1200" dirty="0">
                <a:solidFill>
                  <a:srgbClr val="7030A0"/>
                </a:solidFill>
              </a:rPr>
              <a:t> di </a:t>
            </a:r>
            <a:r>
              <a:rPr lang="en-US" sz="1200" dirty="0" err="1">
                <a:solidFill>
                  <a:srgbClr val="7030A0"/>
                </a:solidFill>
              </a:rPr>
              <a:t>modul</a:t>
            </a:r>
            <a:r>
              <a:rPr lang="en-US" sz="1200" dirty="0">
                <a:solidFill>
                  <a:srgbClr val="7030A0"/>
                </a:solidFill>
              </a:rPr>
              <a:t> Parts Sales </a:t>
            </a:r>
            <a:r>
              <a:rPr lang="en-US" sz="1200" dirty="0" err="1">
                <a:solidFill>
                  <a:srgbClr val="7030A0"/>
                </a:solidFill>
              </a:rPr>
              <a:t>dan</a:t>
            </a:r>
            <a:r>
              <a:rPr lang="en-US" sz="1200" dirty="0">
                <a:solidFill>
                  <a:srgbClr val="7030A0"/>
                </a:solidFill>
              </a:rPr>
              <a:t> Parts Inbound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17001" y="5643358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9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7935-04D3-4412-B001-A8DEFB57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38" name="Google Shape;321;p23">
            <a:extLst>
              <a:ext uri="{FF2B5EF4-FFF2-40B4-BE49-F238E27FC236}">
                <a16:creationId xmlns:a16="http://schemas.microsoft.com/office/drawing/2014/main" id="{ECA5752F-E6E4-4E54-92DB-15FFC1BA45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6775574"/>
              </p:ext>
            </p:extLst>
          </p:nvPr>
        </p:nvGraphicFramePr>
        <p:xfrm>
          <a:off x="731484" y="1221273"/>
          <a:ext cx="4863327" cy="3657360"/>
        </p:xfrm>
        <a:graphic>
          <a:graphicData uri="http://schemas.openxmlformats.org/drawingml/2006/table">
            <a:tbl>
              <a:tblPr firstRow="1" bandRow="1">
                <a:noFill/>
                <a:tableStyleId>{3DE32DDA-38CB-4C76-B94A-3DDC26047ADC}</a:tableStyleId>
              </a:tblPr>
              <a:tblGrid>
                <a:gridCol w="499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2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Point Integration H1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Schema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Prospect Activity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PULL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Dealing Process 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PULL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3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Billing Process 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PUSH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Delivery Process 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PULL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2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Handle Leasing Requirement </a:t>
                      </a:r>
                      <a:endParaRPr sz="2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PULL</a:t>
                      </a:r>
                      <a:endParaRPr sz="2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 sz="2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Manage Document Handling </a:t>
                      </a:r>
                      <a:endParaRPr sz="2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PULL</a:t>
                      </a:r>
                      <a:endParaRPr sz="2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1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2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Unit Inbound </a:t>
                      </a:r>
                      <a:endParaRPr sz="2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PULL</a:t>
                      </a:r>
                      <a:endParaRPr sz="2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9" name="Google Shape;322;p23">
            <a:extLst>
              <a:ext uri="{FF2B5EF4-FFF2-40B4-BE49-F238E27FC236}">
                <a16:creationId xmlns:a16="http://schemas.microsoft.com/office/drawing/2014/main" id="{9B57DB21-FA20-4EFD-80DA-4D136326D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558874"/>
              </p:ext>
            </p:extLst>
          </p:nvPr>
        </p:nvGraphicFramePr>
        <p:xfrm>
          <a:off x="6597191" y="1253858"/>
          <a:ext cx="4863327" cy="228585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49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7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8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Point Integration H23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Schema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8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Work Order 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PULL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8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2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Billing Process  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PUSH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8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Parts Inbound 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PULL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Parts Sales 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PULL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" name="Google Shape;318;p23">
            <a:extLst>
              <a:ext uri="{FF2B5EF4-FFF2-40B4-BE49-F238E27FC236}">
                <a16:creationId xmlns:a16="http://schemas.microsoft.com/office/drawing/2014/main" id="{43B829E7-A149-4845-9EEC-2D871C635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008886"/>
              </p:ext>
            </p:extLst>
          </p:nvPr>
        </p:nvGraphicFramePr>
        <p:xfrm>
          <a:off x="5998625" y="4865038"/>
          <a:ext cx="6060458" cy="184917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621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9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9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Dealer Group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Features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ASTRA MOTOR 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Web Service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PT. DAYA ANUGRAH MANDIRI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Web Service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PT. TUNAS DWIPA MATRA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Web Service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PT. PATRIA ANUGRAH SENTOSA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Web Service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D4DF73BA-6D39-490C-B11B-25059AB35191}"/>
              </a:ext>
            </a:extLst>
          </p:cNvPr>
          <p:cNvSpPr txBox="1"/>
          <p:nvPr/>
        </p:nvSpPr>
        <p:spPr>
          <a:xfrm>
            <a:off x="6903026" y="836107"/>
            <a:ext cx="393040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Poin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Integrasi </a:t>
            </a:r>
            <a:r>
              <a:rPr lang="en-US" sz="18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DGI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pada H23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E08CE3-07E8-43AA-8F33-60DDB2EF4234}"/>
              </a:ext>
            </a:extLst>
          </p:cNvPr>
          <p:cNvSpPr txBox="1"/>
          <p:nvPr/>
        </p:nvSpPr>
        <p:spPr>
          <a:xfrm>
            <a:off x="5544458" y="4192400"/>
            <a:ext cx="664754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r>
              <a:rPr lang="en-US" sz="18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Fitur DGI yang </a:t>
            </a:r>
            <a:r>
              <a:rPr lang="en-US" sz="1800" b="1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digunakan</a:t>
            </a:r>
            <a:r>
              <a:rPr lang="en-US" sz="18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oleh Dealer Group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r>
              <a:rPr lang="en-US" sz="18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(export-import/ web service)</a:t>
            </a:r>
            <a:endParaRPr lang="en-US" sz="1800" b="1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016D26-3DDC-4DA9-9434-FBF803E4AD25}"/>
              </a:ext>
            </a:extLst>
          </p:cNvPr>
          <p:cNvSpPr txBox="1"/>
          <p:nvPr/>
        </p:nvSpPr>
        <p:spPr>
          <a:xfrm>
            <a:off x="1211402" y="807503"/>
            <a:ext cx="638628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Poin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Integrasi DGI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untuk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H1</a:t>
            </a:r>
          </a:p>
        </p:txBody>
      </p:sp>
      <p:sp>
        <p:nvSpPr>
          <p:cNvPr id="48" name="Google Shape;320;p23">
            <a:extLst>
              <a:ext uri="{FF2B5EF4-FFF2-40B4-BE49-F238E27FC236}">
                <a16:creationId xmlns:a16="http://schemas.microsoft.com/office/drawing/2014/main" id="{085B489F-1535-42D4-AE73-C5E86C090ADF}"/>
              </a:ext>
            </a:extLst>
          </p:cNvPr>
          <p:cNvSpPr txBox="1"/>
          <p:nvPr/>
        </p:nvSpPr>
        <p:spPr>
          <a:xfrm>
            <a:off x="518818" y="4808814"/>
            <a:ext cx="5277900" cy="14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r>
              <a:rPr lang="en-US" sz="1200" b="1" u="sng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Notes</a:t>
            </a:r>
            <a:r>
              <a:rPr lang="en-US" sz="1200" b="1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:</a:t>
            </a:r>
            <a:endParaRPr lang="en-US" sz="1200" b="1" i="0" u="none" strike="noStrike" cap="none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Push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: DG HO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melakukan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Insert Data pada Server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SinSen</a:t>
            </a:r>
            <a:br>
              <a:rPr lang="en-US" sz="1200" b="0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Pull	: DG HO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mengambil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data di Server 	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SinSen</a:t>
            </a:r>
            <a:endParaRPr sz="1050" dirty="0"/>
          </a:p>
        </p:txBody>
      </p:sp>
      <p:pic>
        <p:nvPicPr>
          <p:cNvPr id="49" name="Google Shape;297;p19">
            <a:extLst>
              <a:ext uri="{FF2B5EF4-FFF2-40B4-BE49-F238E27FC236}">
                <a16:creationId xmlns:a16="http://schemas.microsoft.com/office/drawing/2014/main" id="{25B70403-BFB5-4414-8690-7F3E99E230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7768" y="75808"/>
            <a:ext cx="6095999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D4C01A6-0DCD-4557-AE12-634A6BA6F2EF}"/>
              </a:ext>
            </a:extLst>
          </p:cNvPr>
          <p:cNvSpPr txBox="1"/>
          <p:nvPr/>
        </p:nvSpPr>
        <p:spPr>
          <a:xfrm>
            <a:off x="4302462" y="174830"/>
            <a:ext cx="6386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Impact" panose="020B0806030902050204" pitchFamily="34" charset="0"/>
              </a:rPr>
              <a:t>DEALER GROUP INTEGRATION</a:t>
            </a:r>
            <a:endParaRPr lang="en-ID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1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799" y="4904251"/>
            <a:ext cx="6495830" cy="17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4"/>
          <p:cNvSpPr txBox="1"/>
          <p:nvPr/>
        </p:nvSpPr>
        <p:spPr>
          <a:xfrm>
            <a:off x="7654738" y="4942664"/>
            <a:ext cx="3591017" cy="1646574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Deadline Development Patria: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15 </a:t>
            </a:r>
            <a:r>
              <a:rPr lang="en-U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Maret</a:t>
            </a:r>
            <a:r>
              <a:rPr lang="en-U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2021,</a:t>
            </a:r>
            <a:br>
              <a:rPr lang="en-U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Sudah</a:t>
            </a:r>
            <a:r>
              <a:rPr lang="en-U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Terintegrated</a:t>
            </a:r>
            <a:r>
              <a:rPr lang="en-U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 April 2021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74CAFDD-BE4D-4A58-9BEB-4DD5038ABC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2789" y="969200"/>
          <a:ext cx="10312966" cy="384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172133" imgH="2676602" progId="Excel.Sheet.12">
                  <p:embed/>
                </p:oleObj>
              </mc:Choice>
              <mc:Fallback>
                <p:oleObj name="Worksheet" r:id="rId4" imgW="7172133" imgH="2676602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74CAFDD-BE4D-4A58-9BEB-4DD5038AB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789" y="969200"/>
                        <a:ext cx="10312966" cy="3848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oogle Shape;297;p19">
            <a:extLst>
              <a:ext uri="{FF2B5EF4-FFF2-40B4-BE49-F238E27FC236}">
                <a16:creationId xmlns:a16="http://schemas.microsoft.com/office/drawing/2014/main" id="{0CAA7498-A074-46DB-B399-3D17D0B8EB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4094" y="195658"/>
            <a:ext cx="4762343" cy="6364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59621-275A-478E-BDF7-DB3FA425A51C}"/>
              </a:ext>
            </a:extLst>
          </p:cNvPr>
          <p:cNvSpPr txBox="1"/>
          <p:nvPr/>
        </p:nvSpPr>
        <p:spPr>
          <a:xfrm>
            <a:off x="4793705" y="284306"/>
            <a:ext cx="3969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Impact" panose="020B0806030902050204" pitchFamily="34" charset="0"/>
              </a:rPr>
              <a:t>PROGRESS UPDATE DGI </a:t>
            </a:r>
            <a:endParaRPr lang="en-ID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6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/>
          <p:nvPr/>
        </p:nvSpPr>
        <p:spPr>
          <a:xfrm>
            <a:off x="366188" y="5774567"/>
            <a:ext cx="69230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/ ScreenShot / Testimony Belum ada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00" y="1146125"/>
            <a:ext cx="11762175" cy="39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6"/>
          <p:cNvSpPr txBox="1"/>
          <p:nvPr/>
        </p:nvSpPr>
        <p:spPr>
          <a:xfrm>
            <a:off x="1355475" y="5136275"/>
            <a:ext cx="1013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Jumlah Permintaan Penarikan Data di Server SinSen terhadap Dealer Group dalam menggunakan fitur web service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97;p19">
            <a:extLst>
              <a:ext uri="{FF2B5EF4-FFF2-40B4-BE49-F238E27FC236}">
                <a16:creationId xmlns:a16="http://schemas.microsoft.com/office/drawing/2014/main" id="{E34A80BB-C401-4483-B95D-93998FD43A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8788" y="145233"/>
            <a:ext cx="6745887" cy="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 txBox="1">
            <a:spLocks noGrp="1"/>
          </p:cNvSpPr>
          <p:nvPr>
            <p:ph type="title"/>
          </p:nvPr>
        </p:nvSpPr>
        <p:spPr>
          <a:xfrm>
            <a:off x="3140606" y="145233"/>
            <a:ext cx="858087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</a:rPr>
              <a:t>CAPTURE PROCESS INTEGRATED &amp; TESTIMONY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d9cf1bda6_0_7"/>
          <p:cNvSpPr txBox="1">
            <a:spLocks noGrp="1"/>
          </p:cNvSpPr>
          <p:nvPr>
            <p:ph type="title"/>
          </p:nvPr>
        </p:nvSpPr>
        <p:spPr>
          <a:xfrm>
            <a:off x="0" y="56271"/>
            <a:ext cx="6850800" cy="86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Screen Shot Process Integrasi DGI (</a:t>
            </a:r>
            <a:r>
              <a:rPr lang="en-US" dirty="0" err="1"/>
              <a:t>Daya</a:t>
            </a:r>
            <a:r>
              <a:rPr lang="en-US" dirty="0"/>
              <a:t> Group)</a:t>
            </a:r>
            <a:endParaRPr dirty="0"/>
          </a:p>
        </p:txBody>
      </p:sp>
      <p:pic>
        <p:nvPicPr>
          <p:cNvPr id="393" name="Google Shape;393;gbd9cf1bda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13" y="1140075"/>
            <a:ext cx="11765175" cy="23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bd9cf1bda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25" y="4024150"/>
            <a:ext cx="825817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bd9cf1bda6_0_7"/>
          <p:cNvSpPr txBox="1"/>
          <p:nvPr/>
        </p:nvSpPr>
        <p:spPr>
          <a:xfrm>
            <a:off x="796699" y="5976775"/>
            <a:ext cx="6743583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Panel Manual Admin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apabila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data yang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diinginkan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gagal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ditarik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diintegrasikan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bd9cf1bda6_0_7"/>
          <p:cNvSpPr txBox="1"/>
          <p:nvPr/>
        </p:nvSpPr>
        <p:spPr>
          <a:xfrm>
            <a:off x="796700" y="3434806"/>
            <a:ext cx="562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Contoh Data Unit Inbound di Sistem Daya (ODM)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bd9cf1bda6_0_7"/>
          <p:cNvSpPr/>
          <p:nvPr/>
        </p:nvSpPr>
        <p:spPr>
          <a:xfrm>
            <a:off x="7779675" y="4254604"/>
            <a:ext cx="4412325" cy="2073825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398" name="Google Shape;398;gbd9cf1bda6_0_7"/>
          <p:cNvSpPr txBox="1"/>
          <p:nvPr/>
        </p:nvSpPr>
        <p:spPr>
          <a:xfrm>
            <a:off x="7779675" y="4344829"/>
            <a:ext cx="4633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 Story </a:t>
            </a:r>
            <a:r>
              <a:rPr lang="en-US" sz="19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Daya</a:t>
            </a:r>
            <a:r>
              <a:rPr lang="en-US" sz="19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 sz="19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IT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Daya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sangat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baik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kooperatif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IT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Daya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sangat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mendukung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Proses Integrasi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Schedular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 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menit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sekali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Infrastruktur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Daya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lebih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memadai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Internet </a:t>
            </a:r>
            <a:r>
              <a:rPr lang="en-US" sz="1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lancar</a:t>
            </a:r>
            <a:endParaRPr sz="1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d9cf1bda6_0_7"/>
          <p:cNvSpPr txBox="1">
            <a:spLocks noGrp="1"/>
          </p:cNvSpPr>
          <p:nvPr>
            <p:ph type="title"/>
          </p:nvPr>
        </p:nvSpPr>
        <p:spPr>
          <a:xfrm>
            <a:off x="0" y="-63501"/>
            <a:ext cx="6850800" cy="86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 Shot Process Integrasi DGI (Daya Group)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68463-907B-45A0-B58A-CEEE8B8C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64" y="752263"/>
            <a:ext cx="11679363" cy="20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6A228-C154-4A69-8D42-18F5EE2B9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64" y="3074404"/>
            <a:ext cx="11679362" cy="1771369"/>
          </a:xfrm>
          <a:prstGeom prst="rect">
            <a:avLst/>
          </a:prstGeom>
        </p:spPr>
      </p:pic>
      <p:sp>
        <p:nvSpPr>
          <p:cNvPr id="11" name="Google Shape;396;gbd9cf1bda6_0_7">
            <a:extLst>
              <a:ext uri="{FF2B5EF4-FFF2-40B4-BE49-F238E27FC236}">
                <a16:creationId xmlns:a16="http://schemas.microsoft.com/office/drawing/2014/main" id="{F18932AE-74D0-41D8-9B71-B1161FFC646F}"/>
              </a:ext>
            </a:extLst>
          </p:cNvPr>
          <p:cNvSpPr txBox="1"/>
          <p:nvPr/>
        </p:nvSpPr>
        <p:spPr>
          <a:xfrm>
            <a:off x="3750180" y="2628145"/>
            <a:ext cx="4781727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Tampilan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Data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Prospek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Daya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Group (ODM)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96;gbd9cf1bda6_0_7">
            <a:extLst>
              <a:ext uri="{FF2B5EF4-FFF2-40B4-BE49-F238E27FC236}">
                <a16:creationId xmlns:a16="http://schemas.microsoft.com/office/drawing/2014/main" id="{82FAE680-0428-4A51-BE4A-F5239EB74B65}"/>
              </a:ext>
            </a:extLst>
          </p:cNvPr>
          <p:cNvSpPr txBox="1"/>
          <p:nvPr/>
        </p:nvSpPr>
        <p:spPr>
          <a:xfrm>
            <a:off x="3919485" y="4736832"/>
            <a:ext cx="444311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Tampilan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Data SPK di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Daya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Group (ODM)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0EB06-F00A-48B5-A214-9DD052225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5" y="5258896"/>
            <a:ext cx="11679362" cy="1234978"/>
          </a:xfrm>
          <a:prstGeom prst="rect">
            <a:avLst/>
          </a:prstGeom>
        </p:spPr>
      </p:pic>
      <p:sp>
        <p:nvSpPr>
          <p:cNvPr id="10" name="Google Shape;396;gbd9cf1bda6_0_7">
            <a:extLst>
              <a:ext uri="{FF2B5EF4-FFF2-40B4-BE49-F238E27FC236}">
                <a16:creationId xmlns:a16="http://schemas.microsoft.com/office/drawing/2014/main" id="{76D831BC-9042-48AA-8AE5-BC01F3EFDEDE}"/>
              </a:ext>
            </a:extLst>
          </p:cNvPr>
          <p:cNvSpPr txBox="1"/>
          <p:nvPr/>
        </p:nvSpPr>
        <p:spPr>
          <a:xfrm>
            <a:off x="3702414" y="6419120"/>
            <a:ext cx="487726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Tampilan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Data Work Order (WO) di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Calibri"/>
                <a:ea typeface="Calibri"/>
                <a:cs typeface="Calibri"/>
                <a:sym typeface="Calibri"/>
              </a:rPr>
              <a:t>Daya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 (ODM)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D6B0-6C47-48A5-8E1C-FFF37AFA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DGI </a:t>
            </a:r>
            <a:endParaRPr lang="en-ID" dirty="0"/>
          </a:p>
        </p:txBody>
      </p:sp>
      <p:pic>
        <p:nvPicPr>
          <p:cNvPr id="3" name="SEEDS &amp; ODM (Video DGI)">
            <a:hlinkClick r:id="" action="ppaction://media"/>
            <a:extLst>
              <a:ext uri="{FF2B5EF4-FFF2-40B4-BE49-F238E27FC236}">
                <a16:creationId xmlns:a16="http://schemas.microsoft.com/office/drawing/2014/main" id="{5257BAFD-0177-41C1-9AC4-F6B80B039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023" y="1140046"/>
            <a:ext cx="5879608" cy="3026314"/>
          </a:xfrm>
          <a:prstGeom prst="rect">
            <a:avLst/>
          </a:prstGeom>
        </p:spPr>
      </p:pic>
      <p:sp>
        <p:nvSpPr>
          <p:cNvPr id="5" name="Google Shape;396;gbd9cf1bda6_0_7">
            <a:extLst>
              <a:ext uri="{FF2B5EF4-FFF2-40B4-BE49-F238E27FC236}">
                <a16:creationId xmlns:a16="http://schemas.microsoft.com/office/drawing/2014/main" id="{BDDD0B38-E20E-472F-8159-02BD5E06E21E}"/>
              </a:ext>
            </a:extLst>
          </p:cNvPr>
          <p:cNvSpPr txBox="1"/>
          <p:nvPr/>
        </p:nvSpPr>
        <p:spPr>
          <a:xfrm>
            <a:off x="2124094" y="4940082"/>
            <a:ext cx="17023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SEEDS dan ODM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00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17001" y="5643358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844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7F4180-03E3-479F-8262-15FAE32BA580}"/>
              </a:ext>
            </a:extLst>
          </p:cNvPr>
          <p:cNvGrpSpPr/>
          <p:nvPr/>
        </p:nvGrpSpPr>
        <p:grpSpPr>
          <a:xfrm rot="5400000">
            <a:off x="4614648" y="-771483"/>
            <a:ext cx="359931" cy="9644048"/>
            <a:chOff x="5706126" y="1518062"/>
            <a:chExt cx="288032" cy="5064514"/>
          </a:xfrm>
          <a:solidFill>
            <a:schemeClr val="accent2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64198A-D8EA-4D7E-AC03-DF6907EFE482}"/>
                </a:ext>
              </a:extLst>
            </p:cNvPr>
            <p:cNvSpPr/>
            <p:nvPr/>
          </p:nvSpPr>
          <p:spPr>
            <a:xfrm>
              <a:off x="5796137" y="1619371"/>
              <a:ext cx="108012" cy="496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Flowchart: Extract 4">
              <a:extLst>
                <a:ext uri="{FF2B5EF4-FFF2-40B4-BE49-F238E27FC236}">
                  <a16:creationId xmlns:a16="http://schemas.microsoft.com/office/drawing/2014/main" id="{B13FDC47-53F2-4C00-A67C-741F145A4847}"/>
                </a:ext>
              </a:extLst>
            </p:cNvPr>
            <p:cNvSpPr/>
            <p:nvPr/>
          </p:nvSpPr>
          <p:spPr>
            <a:xfrm>
              <a:off x="5706126" y="1518062"/>
              <a:ext cx="288032" cy="182746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7CD8380-5F0B-4427-A5B0-299391E022CE}"/>
              </a:ext>
            </a:extLst>
          </p:cNvPr>
          <p:cNvGrpSpPr/>
          <p:nvPr/>
        </p:nvGrpSpPr>
        <p:grpSpPr>
          <a:xfrm rot="5400000">
            <a:off x="3973874" y="-751027"/>
            <a:ext cx="714000" cy="8652218"/>
            <a:chOff x="5014422" y="2381759"/>
            <a:chExt cx="714000" cy="4193102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6031C5-80B4-49A5-8FBB-4B4D883101D1}"/>
                </a:ext>
              </a:extLst>
            </p:cNvPr>
            <p:cNvSpPr/>
            <p:nvPr/>
          </p:nvSpPr>
          <p:spPr>
            <a:xfrm>
              <a:off x="5602890" y="2542257"/>
              <a:ext cx="120775" cy="403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ent Arrow 6">
              <a:extLst>
                <a:ext uri="{FF2B5EF4-FFF2-40B4-BE49-F238E27FC236}">
                  <a16:creationId xmlns:a16="http://schemas.microsoft.com/office/drawing/2014/main" id="{51F74546-38D2-4D96-8A09-FCB987305B01}"/>
                </a:ext>
              </a:extLst>
            </p:cNvPr>
            <p:cNvSpPr/>
            <p:nvPr/>
          </p:nvSpPr>
          <p:spPr>
            <a:xfrm flipH="1">
              <a:off x="5028444" y="2381759"/>
              <a:ext cx="699978" cy="911425"/>
            </a:xfrm>
            <a:prstGeom prst="bentArrow">
              <a:avLst>
                <a:gd name="adj1" fmla="val 1640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Bent Arrow 40">
              <a:extLst>
                <a:ext uri="{FF2B5EF4-FFF2-40B4-BE49-F238E27FC236}">
                  <a16:creationId xmlns:a16="http://schemas.microsoft.com/office/drawing/2014/main" id="{955F40F6-9BA3-4393-9F7E-128D0AFF697B}"/>
                </a:ext>
              </a:extLst>
            </p:cNvPr>
            <p:cNvSpPr/>
            <p:nvPr/>
          </p:nvSpPr>
          <p:spPr>
            <a:xfrm flipH="1">
              <a:off x="5014423" y="3773000"/>
              <a:ext cx="699978" cy="911425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Bent Arrow 41">
              <a:extLst>
                <a:ext uri="{FF2B5EF4-FFF2-40B4-BE49-F238E27FC236}">
                  <a16:creationId xmlns:a16="http://schemas.microsoft.com/office/drawing/2014/main" id="{837F78DB-C529-44E1-9061-C7A6B55F73AA}"/>
                </a:ext>
              </a:extLst>
            </p:cNvPr>
            <p:cNvSpPr/>
            <p:nvPr/>
          </p:nvSpPr>
          <p:spPr>
            <a:xfrm flipH="1">
              <a:off x="5014422" y="4749823"/>
              <a:ext cx="699978" cy="911425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51A924-A00E-48F4-93AF-4C0E2A5896F1}"/>
              </a:ext>
            </a:extLst>
          </p:cNvPr>
          <p:cNvSpPr txBox="1"/>
          <p:nvPr/>
        </p:nvSpPr>
        <p:spPr>
          <a:xfrm>
            <a:off x="2550991" y="2525513"/>
            <a:ext cx="28184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 APLIKASI </a:t>
            </a:r>
          </a:p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TOOLS H1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857CC0-B578-40D2-9F60-12A3DDCEC133}"/>
              </a:ext>
            </a:extLst>
          </p:cNvPr>
          <p:cNvGrpSpPr/>
          <p:nvPr/>
        </p:nvGrpSpPr>
        <p:grpSpPr>
          <a:xfrm>
            <a:off x="-27411" y="4173358"/>
            <a:ext cx="5759272" cy="681035"/>
            <a:chOff x="722911" y="4194949"/>
            <a:chExt cx="5877220" cy="747285"/>
          </a:xfrm>
          <a:solidFill>
            <a:schemeClr val="accent3"/>
          </a:solidFill>
        </p:grpSpPr>
        <p:sp>
          <p:nvSpPr>
            <p:cNvPr id="12" name="Rectangle 44">
              <a:extLst>
                <a:ext uri="{FF2B5EF4-FFF2-40B4-BE49-F238E27FC236}">
                  <a16:creationId xmlns:a16="http://schemas.microsoft.com/office/drawing/2014/main" id="{8BBB95B3-99C5-472B-BC51-B0954564AB8D}"/>
                </a:ext>
              </a:extLst>
            </p:cNvPr>
            <p:cNvSpPr/>
            <p:nvPr/>
          </p:nvSpPr>
          <p:spPr>
            <a:xfrm rot="5400000" flipH="1">
              <a:off x="3406286" y="1511574"/>
              <a:ext cx="140618" cy="5507367"/>
            </a:xfrm>
            <a:custGeom>
              <a:avLst/>
              <a:gdLst/>
              <a:ahLst/>
              <a:cxnLst/>
              <a:rect l="l" t="t" r="r" b="b"/>
              <a:pathLst>
                <a:path w="119272" h="3118991">
                  <a:moveTo>
                    <a:pt x="119272" y="0"/>
                  </a:moveTo>
                  <a:lnTo>
                    <a:pt x="0" y="0"/>
                  </a:lnTo>
                  <a:lnTo>
                    <a:pt x="0" y="3118991"/>
                  </a:lnTo>
                  <a:lnTo>
                    <a:pt x="119272" y="31189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Bent Arrow 55">
              <a:extLst>
                <a:ext uri="{FF2B5EF4-FFF2-40B4-BE49-F238E27FC236}">
                  <a16:creationId xmlns:a16="http://schemas.microsoft.com/office/drawing/2014/main" id="{528EEDDA-91F9-4758-9FAC-82EFC33D5BDA}"/>
                </a:ext>
              </a:extLst>
            </p:cNvPr>
            <p:cNvSpPr/>
            <p:nvPr/>
          </p:nvSpPr>
          <p:spPr>
            <a:xfrm rot="5400000">
              <a:off x="5251780" y="3593884"/>
              <a:ext cx="743083" cy="1953618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5628F89-D2A4-4CB6-AE01-7AD39469E045}"/>
              </a:ext>
            </a:extLst>
          </p:cNvPr>
          <p:cNvSpPr txBox="1"/>
          <p:nvPr/>
        </p:nvSpPr>
        <p:spPr>
          <a:xfrm>
            <a:off x="315840" y="4658173"/>
            <a:ext cx="1516808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DEALER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DE6C23-6206-4603-A07D-B0D6C24FD2BD}"/>
              </a:ext>
            </a:extLst>
          </p:cNvPr>
          <p:cNvSpPr txBox="1"/>
          <p:nvPr/>
        </p:nvSpPr>
        <p:spPr>
          <a:xfrm>
            <a:off x="9830845" y="4030255"/>
            <a:ext cx="21920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POST GO LIVE &amp; SUPPORT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5DC72E-3477-44F9-96A8-A597C872EF41}"/>
              </a:ext>
            </a:extLst>
          </p:cNvPr>
          <p:cNvSpPr txBox="1"/>
          <p:nvPr/>
        </p:nvSpPr>
        <p:spPr>
          <a:xfrm>
            <a:off x="312380" y="2416183"/>
            <a:ext cx="1523727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MAIN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DEALER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A6A02D-CB19-43D9-9948-8C4B5B7C6E9F}"/>
              </a:ext>
            </a:extLst>
          </p:cNvPr>
          <p:cNvSpPr txBox="1"/>
          <p:nvPr/>
        </p:nvSpPr>
        <p:spPr>
          <a:xfrm>
            <a:off x="4619870" y="2500520"/>
            <a:ext cx="2748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UAT &amp; INTEGRATION TESTING NMS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D3AF3B-32FE-46B5-AD6A-7A14B0D2CCDB}"/>
              </a:ext>
            </a:extLst>
          </p:cNvPr>
          <p:cNvSpPr txBox="1"/>
          <p:nvPr/>
        </p:nvSpPr>
        <p:spPr>
          <a:xfrm>
            <a:off x="7161156" y="2503282"/>
            <a:ext cx="2818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PILOTING &amp; DEPLOYMENT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9CBD14-207A-470D-9F8E-73510787DAAC}"/>
              </a:ext>
            </a:extLst>
          </p:cNvPr>
          <p:cNvSpPr/>
          <p:nvPr/>
        </p:nvSpPr>
        <p:spPr>
          <a:xfrm>
            <a:off x="2545644" y="1714373"/>
            <a:ext cx="1970747" cy="67367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직사각형 113">
            <a:extLst>
              <a:ext uri="{FF2B5EF4-FFF2-40B4-BE49-F238E27FC236}">
                <a16:creationId xmlns:a16="http://schemas.microsoft.com/office/drawing/2014/main" id="{9F0663E9-E254-4FE3-BA66-B52B1779E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2163" y="1834726"/>
            <a:ext cx="2177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Januari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-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Maret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95D7D3-CE5B-4C2C-9335-8ECFAA684E58}"/>
              </a:ext>
            </a:extLst>
          </p:cNvPr>
          <p:cNvSpPr txBox="1"/>
          <p:nvPr/>
        </p:nvSpPr>
        <p:spPr>
          <a:xfrm>
            <a:off x="3670636" y="5813626"/>
            <a:ext cx="4109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PENGADAAN DEVICES &amp; INSTALASI APLIKASI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2ECF671-053F-4D43-9603-98432059C7C4}"/>
              </a:ext>
            </a:extLst>
          </p:cNvPr>
          <p:cNvSpPr/>
          <p:nvPr/>
        </p:nvSpPr>
        <p:spPr>
          <a:xfrm>
            <a:off x="4828696" y="1710839"/>
            <a:ext cx="1947615" cy="677204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28EED99-087F-49A6-BED6-C47BEA689A51}"/>
              </a:ext>
            </a:extLst>
          </p:cNvPr>
          <p:cNvSpPr/>
          <p:nvPr/>
        </p:nvSpPr>
        <p:spPr>
          <a:xfrm>
            <a:off x="3996627" y="4927916"/>
            <a:ext cx="2779684" cy="677204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D0F064-01F9-4C40-B7D8-FD2504597019}"/>
              </a:ext>
            </a:extLst>
          </p:cNvPr>
          <p:cNvSpPr txBox="1"/>
          <p:nvPr/>
        </p:nvSpPr>
        <p:spPr>
          <a:xfrm>
            <a:off x="4338758" y="5042895"/>
            <a:ext cx="206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Maret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Mei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직사각형 113">
            <a:extLst>
              <a:ext uri="{FF2B5EF4-FFF2-40B4-BE49-F238E27FC236}">
                <a16:creationId xmlns:a16="http://schemas.microsoft.com/office/drawing/2014/main" id="{F1EE0A8C-3CFF-46AA-8040-78DA55431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853" y="1856298"/>
            <a:ext cx="2177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April - Mei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107A175-6852-46F1-AF3F-8CFC1E8B2657}"/>
              </a:ext>
            </a:extLst>
          </p:cNvPr>
          <p:cNvSpPr/>
          <p:nvPr/>
        </p:nvSpPr>
        <p:spPr>
          <a:xfrm>
            <a:off x="7161156" y="1710357"/>
            <a:ext cx="2107489" cy="69576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52" name="직사각형 113">
            <a:extLst>
              <a:ext uri="{FF2B5EF4-FFF2-40B4-BE49-F238E27FC236}">
                <a16:creationId xmlns:a16="http://schemas.microsoft.com/office/drawing/2014/main" id="{C0D4E716-240C-4C98-A993-B23024269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680" y="1858304"/>
            <a:ext cx="28184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Juni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- September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327DEAF-F755-48D1-8FDE-3C0CB342800D}"/>
              </a:ext>
            </a:extLst>
          </p:cNvPr>
          <p:cNvSpPr/>
          <p:nvPr/>
        </p:nvSpPr>
        <p:spPr>
          <a:xfrm>
            <a:off x="9491155" y="2978890"/>
            <a:ext cx="2624603" cy="845016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직사각형 113">
            <a:extLst>
              <a:ext uri="{FF2B5EF4-FFF2-40B4-BE49-F238E27FC236}">
                <a16:creationId xmlns:a16="http://schemas.microsoft.com/office/drawing/2014/main" id="{585A81D2-50B4-4342-BB67-BF996278D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13" y="3074261"/>
            <a:ext cx="289588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Oktober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–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Desember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cs typeface="Arial" charset="0"/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- 2022</a:t>
            </a:r>
          </a:p>
          <a:p>
            <a:pPr marL="342900" indent="-342900" algn="ctr">
              <a:buFontTx/>
              <a:buChar char="-"/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3" name="Google Shape;233;gbba00ab0ef_0_2">
            <a:extLst>
              <a:ext uri="{FF2B5EF4-FFF2-40B4-BE49-F238E27FC236}">
                <a16:creationId xmlns:a16="http://schemas.microsoft.com/office/drawing/2014/main" id="{F1F4689F-0EBE-4B36-95CA-AE60671AC1D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337" y="353120"/>
            <a:ext cx="5710646" cy="57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2280" y="450181"/>
            <a:ext cx="11572875" cy="723900"/>
          </a:xfrm>
        </p:spPr>
        <p:txBody>
          <a:bodyPr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TIMELINE – SALES TOOLS (H1)</a:t>
            </a:r>
            <a:endParaRPr lang="en-US" sz="24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8F68524-216F-43FA-9960-8D6283EC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689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17001" y="5643358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7F4180-03E3-479F-8262-15FAE32BA580}"/>
              </a:ext>
            </a:extLst>
          </p:cNvPr>
          <p:cNvGrpSpPr/>
          <p:nvPr/>
        </p:nvGrpSpPr>
        <p:grpSpPr>
          <a:xfrm rot="5400000">
            <a:off x="4638910" y="-772103"/>
            <a:ext cx="359931" cy="9644048"/>
            <a:chOff x="5706126" y="1518062"/>
            <a:chExt cx="288032" cy="5064514"/>
          </a:xfrm>
          <a:solidFill>
            <a:schemeClr val="accent2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64198A-D8EA-4D7E-AC03-DF6907EFE482}"/>
                </a:ext>
              </a:extLst>
            </p:cNvPr>
            <p:cNvSpPr/>
            <p:nvPr/>
          </p:nvSpPr>
          <p:spPr>
            <a:xfrm>
              <a:off x="5796137" y="1619371"/>
              <a:ext cx="108012" cy="49632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Flowchart: Extract 4">
              <a:extLst>
                <a:ext uri="{FF2B5EF4-FFF2-40B4-BE49-F238E27FC236}">
                  <a16:creationId xmlns:a16="http://schemas.microsoft.com/office/drawing/2014/main" id="{B13FDC47-53F2-4C00-A67C-741F145A4847}"/>
                </a:ext>
              </a:extLst>
            </p:cNvPr>
            <p:cNvSpPr/>
            <p:nvPr/>
          </p:nvSpPr>
          <p:spPr>
            <a:xfrm>
              <a:off x="5706126" y="1518062"/>
              <a:ext cx="288032" cy="182746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7CD8380-5F0B-4427-A5B0-299391E022CE}"/>
              </a:ext>
            </a:extLst>
          </p:cNvPr>
          <p:cNvGrpSpPr/>
          <p:nvPr/>
        </p:nvGrpSpPr>
        <p:grpSpPr>
          <a:xfrm rot="5400000">
            <a:off x="4046644" y="-859362"/>
            <a:ext cx="709957" cy="8809543"/>
            <a:chOff x="5013708" y="2305515"/>
            <a:chExt cx="709957" cy="426934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6031C5-80B4-49A5-8FBB-4B4D883101D1}"/>
                </a:ext>
              </a:extLst>
            </p:cNvPr>
            <p:cNvSpPr/>
            <p:nvPr/>
          </p:nvSpPr>
          <p:spPr>
            <a:xfrm>
              <a:off x="5602890" y="2542257"/>
              <a:ext cx="120775" cy="4032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ent Arrow 6">
              <a:extLst>
                <a:ext uri="{FF2B5EF4-FFF2-40B4-BE49-F238E27FC236}">
                  <a16:creationId xmlns:a16="http://schemas.microsoft.com/office/drawing/2014/main" id="{51F74546-38D2-4D96-8A09-FCB987305B01}"/>
                </a:ext>
              </a:extLst>
            </p:cNvPr>
            <p:cNvSpPr/>
            <p:nvPr/>
          </p:nvSpPr>
          <p:spPr>
            <a:xfrm flipH="1">
              <a:off x="5013708" y="2305515"/>
              <a:ext cx="699978" cy="911425"/>
            </a:xfrm>
            <a:prstGeom prst="bentArrow">
              <a:avLst>
                <a:gd name="adj1" fmla="val 1640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Bent Arrow 40">
              <a:extLst>
                <a:ext uri="{FF2B5EF4-FFF2-40B4-BE49-F238E27FC236}">
                  <a16:creationId xmlns:a16="http://schemas.microsoft.com/office/drawing/2014/main" id="{955F40F6-9BA3-4393-9F7E-128D0AFF697B}"/>
                </a:ext>
              </a:extLst>
            </p:cNvPr>
            <p:cNvSpPr/>
            <p:nvPr/>
          </p:nvSpPr>
          <p:spPr>
            <a:xfrm flipH="1">
              <a:off x="5021535" y="3610883"/>
              <a:ext cx="699978" cy="911425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Bent Arrow 41">
              <a:extLst>
                <a:ext uri="{FF2B5EF4-FFF2-40B4-BE49-F238E27FC236}">
                  <a16:creationId xmlns:a16="http://schemas.microsoft.com/office/drawing/2014/main" id="{837F78DB-C529-44E1-9061-C7A6B55F73AA}"/>
                </a:ext>
              </a:extLst>
            </p:cNvPr>
            <p:cNvSpPr/>
            <p:nvPr/>
          </p:nvSpPr>
          <p:spPr>
            <a:xfrm flipH="1">
              <a:off x="5014422" y="4749823"/>
              <a:ext cx="699978" cy="911425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857CC0-B578-40D2-9F60-12A3DDCEC133}"/>
              </a:ext>
            </a:extLst>
          </p:cNvPr>
          <p:cNvGrpSpPr/>
          <p:nvPr/>
        </p:nvGrpSpPr>
        <p:grpSpPr>
          <a:xfrm>
            <a:off x="-37438" y="4216287"/>
            <a:ext cx="6073043" cy="642955"/>
            <a:chOff x="715907" y="4166214"/>
            <a:chExt cx="6018868" cy="481108"/>
          </a:xfrm>
          <a:solidFill>
            <a:schemeClr val="accent3"/>
          </a:solidFill>
        </p:grpSpPr>
        <p:sp>
          <p:nvSpPr>
            <p:cNvPr id="14" name="Bent Arrow 55">
              <a:extLst>
                <a:ext uri="{FF2B5EF4-FFF2-40B4-BE49-F238E27FC236}">
                  <a16:creationId xmlns:a16="http://schemas.microsoft.com/office/drawing/2014/main" id="{528EEDDA-91F9-4758-9FAC-82EFC33D5BDA}"/>
                </a:ext>
              </a:extLst>
            </p:cNvPr>
            <p:cNvSpPr/>
            <p:nvPr/>
          </p:nvSpPr>
          <p:spPr>
            <a:xfrm rot="5400000">
              <a:off x="5796550" y="3709096"/>
              <a:ext cx="481108" cy="1395343"/>
            </a:xfrm>
            <a:prstGeom prst="bentArrow">
              <a:avLst>
                <a:gd name="adj1" fmla="val 17792"/>
                <a:gd name="adj2" fmla="val 25000"/>
                <a:gd name="adj3" fmla="val 33165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Rectangle 44">
              <a:extLst>
                <a:ext uri="{FF2B5EF4-FFF2-40B4-BE49-F238E27FC236}">
                  <a16:creationId xmlns:a16="http://schemas.microsoft.com/office/drawing/2014/main" id="{8BBB95B3-99C5-472B-BC51-B0954564AB8D}"/>
                </a:ext>
              </a:extLst>
            </p:cNvPr>
            <p:cNvSpPr/>
            <p:nvPr/>
          </p:nvSpPr>
          <p:spPr>
            <a:xfrm rot="5400000" flipH="1">
              <a:off x="3332359" y="1552251"/>
              <a:ext cx="88293" cy="5321198"/>
            </a:xfrm>
            <a:custGeom>
              <a:avLst/>
              <a:gdLst/>
              <a:ahLst/>
              <a:cxnLst/>
              <a:rect l="l" t="t" r="r" b="b"/>
              <a:pathLst>
                <a:path w="119272" h="3118991">
                  <a:moveTo>
                    <a:pt x="119272" y="0"/>
                  </a:moveTo>
                  <a:lnTo>
                    <a:pt x="0" y="0"/>
                  </a:lnTo>
                  <a:lnTo>
                    <a:pt x="0" y="3118991"/>
                  </a:lnTo>
                  <a:lnTo>
                    <a:pt x="119272" y="31189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5628F89-D2A4-4CB6-AE01-7AD39469E045}"/>
              </a:ext>
            </a:extLst>
          </p:cNvPr>
          <p:cNvSpPr txBox="1"/>
          <p:nvPr/>
        </p:nvSpPr>
        <p:spPr>
          <a:xfrm>
            <a:off x="230033" y="4634581"/>
            <a:ext cx="1541196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DEALER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DE6C23-6206-4603-A07D-B0D6C24FD2BD}"/>
              </a:ext>
            </a:extLst>
          </p:cNvPr>
          <p:cNvSpPr txBox="1"/>
          <p:nvPr/>
        </p:nvSpPr>
        <p:spPr>
          <a:xfrm>
            <a:off x="9903683" y="4122165"/>
            <a:ext cx="19608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POST GO LIVE &amp; SUPPORT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5DC72E-3477-44F9-96A8-A597C872EF41}"/>
              </a:ext>
            </a:extLst>
          </p:cNvPr>
          <p:cNvSpPr txBox="1"/>
          <p:nvPr/>
        </p:nvSpPr>
        <p:spPr>
          <a:xfrm>
            <a:off x="238768" y="2375302"/>
            <a:ext cx="1523727" cy="7078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MAIN</a:t>
            </a:r>
          </a:p>
          <a:p>
            <a:pPr algn="ctr"/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DEALER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D3AF3B-32FE-46B5-AD6A-7A14B0D2CCDB}"/>
              </a:ext>
            </a:extLst>
          </p:cNvPr>
          <p:cNvSpPr txBox="1"/>
          <p:nvPr/>
        </p:nvSpPr>
        <p:spPr>
          <a:xfrm>
            <a:off x="7412738" y="2505830"/>
            <a:ext cx="2818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PILOTING &amp; DEPLOYMENT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59CBD14-207A-470D-9F8E-73510787DAAC}"/>
              </a:ext>
            </a:extLst>
          </p:cNvPr>
          <p:cNvSpPr/>
          <p:nvPr/>
        </p:nvSpPr>
        <p:spPr>
          <a:xfrm>
            <a:off x="2322126" y="1654954"/>
            <a:ext cx="1970747" cy="65214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직사각형 113">
            <a:extLst>
              <a:ext uri="{FF2B5EF4-FFF2-40B4-BE49-F238E27FC236}">
                <a16:creationId xmlns:a16="http://schemas.microsoft.com/office/drawing/2014/main" id="{9F0663E9-E254-4FE3-BA66-B52B1779E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8645" y="1766063"/>
            <a:ext cx="2177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Januari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-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Maret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95D7D3-CE5B-4C2C-9335-8ECFAA684E58}"/>
              </a:ext>
            </a:extLst>
          </p:cNvPr>
          <p:cNvSpPr txBox="1"/>
          <p:nvPr/>
        </p:nvSpPr>
        <p:spPr>
          <a:xfrm>
            <a:off x="3765399" y="5812334"/>
            <a:ext cx="4109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PENGADAAN DEVICES &amp; INSTALASI APLIKASI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2ECF671-053F-4D43-9603-98432059C7C4}"/>
              </a:ext>
            </a:extLst>
          </p:cNvPr>
          <p:cNvSpPr/>
          <p:nvPr/>
        </p:nvSpPr>
        <p:spPr>
          <a:xfrm>
            <a:off x="5085803" y="1655947"/>
            <a:ext cx="1796271" cy="677204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28EED99-087F-49A6-BED6-C47BEA689A51}"/>
              </a:ext>
            </a:extLst>
          </p:cNvPr>
          <p:cNvSpPr/>
          <p:nvPr/>
        </p:nvSpPr>
        <p:spPr>
          <a:xfrm>
            <a:off x="3882683" y="4938537"/>
            <a:ext cx="2999391" cy="677204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D0F064-01F9-4C40-B7D8-FD2504597019}"/>
              </a:ext>
            </a:extLst>
          </p:cNvPr>
          <p:cNvSpPr txBox="1"/>
          <p:nvPr/>
        </p:nvSpPr>
        <p:spPr>
          <a:xfrm>
            <a:off x="4409071" y="5065521"/>
            <a:ext cx="2002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Maret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Mei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직사각형 113">
            <a:extLst>
              <a:ext uri="{FF2B5EF4-FFF2-40B4-BE49-F238E27FC236}">
                <a16:creationId xmlns:a16="http://schemas.microsoft.com/office/drawing/2014/main" id="{F1EE0A8C-3CFF-46AA-8040-78DA55431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491" y="1790139"/>
            <a:ext cx="21777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Maret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- Mei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107A175-6852-46F1-AF3F-8CFC1E8B2657}"/>
              </a:ext>
            </a:extLst>
          </p:cNvPr>
          <p:cNvSpPr/>
          <p:nvPr/>
        </p:nvSpPr>
        <p:spPr>
          <a:xfrm>
            <a:off x="7415355" y="1650394"/>
            <a:ext cx="1970747" cy="677204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/>
          </a:p>
        </p:txBody>
      </p:sp>
      <p:sp>
        <p:nvSpPr>
          <p:cNvPr id="52" name="직사각형 113">
            <a:extLst>
              <a:ext uri="{FF2B5EF4-FFF2-40B4-BE49-F238E27FC236}">
                <a16:creationId xmlns:a16="http://schemas.microsoft.com/office/drawing/2014/main" id="{C0D4E716-240C-4C98-A993-B23024269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508" y="1783672"/>
            <a:ext cx="28184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Juni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 -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Agustus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327DEAF-F755-48D1-8FDE-3C0CB342800D}"/>
              </a:ext>
            </a:extLst>
          </p:cNvPr>
          <p:cNvSpPr/>
          <p:nvPr/>
        </p:nvSpPr>
        <p:spPr>
          <a:xfrm>
            <a:off x="9502685" y="3053220"/>
            <a:ext cx="2624603" cy="845016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직사각형 113">
            <a:extLst>
              <a:ext uri="{FF2B5EF4-FFF2-40B4-BE49-F238E27FC236}">
                <a16:creationId xmlns:a16="http://schemas.microsoft.com/office/drawing/2014/main" id="{585A81D2-50B4-4342-BB67-BF996278D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1023" y="3190431"/>
            <a:ext cx="316792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September–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Desember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charset="0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- 2022</a:t>
            </a:r>
          </a:p>
          <a:p>
            <a:pPr marL="342900" indent="-342900" algn="ctr">
              <a:buFontTx/>
              <a:buChar char="-"/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4FC7CC-524B-4E8E-BE95-C3F981273F71}"/>
              </a:ext>
            </a:extLst>
          </p:cNvPr>
          <p:cNvSpPr txBox="1"/>
          <p:nvPr/>
        </p:nvSpPr>
        <p:spPr>
          <a:xfrm>
            <a:off x="1867384" y="2492708"/>
            <a:ext cx="3166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UAT &amp; FIXING –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APLIKASI SERVICE MANAGEMENT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94EFE7-3B4E-4236-BBF8-2142DCB8CA78}"/>
              </a:ext>
            </a:extLst>
          </p:cNvPr>
          <p:cNvSpPr txBox="1"/>
          <p:nvPr/>
        </p:nvSpPr>
        <p:spPr>
          <a:xfrm>
            <a:off x="4938768" y="2505830"/>
            <a:ext cx="2600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INTEGRATION TESTING NMS &amp; SERVICE CONCEPT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1" name="Google Shape;233;gbba00ab0ef_0_2">
            <a:extLst>
              <a:ext uri="{FF2B5EF4-FFF2-40B4-BE49-F238E27FC236}">
                <a16:creationId xmlns:a16="http://schemas.microsoft.com/office/drawing/2014/main" id="{3F287E40-6AC5-4E25-A875-1D0C46DDAC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64845" y="189657"/>
            <a:ext cx="6096000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5188" y="354593"/>
            <a:ext cx="11572875" cy="723900"/>
          </a:xfrm>
        </p:spPr>
        <p:txBody>
          <a:bodyPr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TIMELINE – SERVICE MANAGEMENT (H23)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5168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"/>
          <p:cNvSpPr txBox="1">
            <a:spLocks noGrp="1"/>
          </p:cNvSpPr>
          <p:nvPr>
            <p:ph type="title"/>
          </p:nvPr>
        </p:nvSpPr>
        <p:spPr>
          <a:xfrm>
            <a:off x="0" y="-63501"/>
            <a:ext cx="685087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/>
              <a:t>Activity Plan Deployment Service Concept – H23</a:t>
            </a:r>
            <a:endParaRPr/>
          </a:p>
        </p:txBody>
      </p:sp>
      <p:pic>
        <p:nvPicPr>
          <p:cNvPr id="493" name="Google Shape;4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50" y="800100"/>
            <a:ext cx="9323095" cy="59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7A7F7C-8E63-4CFF-899E-179CBFE5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683" y="800199"/>
            <a:ext cx="8545793" cy="5971476"/>
          </a:xfrm>
          <a:prstGeom prst="rect">
            <a:avLst/>
          </a:prstGeom>
        </p:spPr>
      </p:pic>
      <p:sp>
        <p:nvSpPr>
          <p:cNvPr id="499" name="Google Shape;499;gbd9cf1bda6_0_0"/>
          <p:cNvSpPr txBox="1">
            <a:spLocks noGrp="1"/>
          </p:cNvSpPr>
          <p:nvPr>
            <p:ph type="title"/>
          </p:nvPr>
        </p:nvSpPr>
        <p:spPr>
          <a:xfrm>
            <a:off x="0" y="-63501"/>
            <a:ext cx="6850800" cy="86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 mapping deployment AHASS - Service Concepts</a:t>
            </a:r>
            <a:endParaRPr/>
          </a:p>
        </p:txBody>
      </p:sp>
      <p:sp>
        <p:nvSpPr>
          <p:cNvPr id="501" name="Google Shape;501;gbd9cf1bda6_0_0"/>
          <p:cNvSpPr txBox="1"/>
          <p:nvPr/>
        </p:nvSpPr>
        <p:spPr>
          <a:xfrm>
            <a:off x="7738215" y="5217225"/>
            <a:ext cx="2226900" cy="10464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Problem di 2 dealer dan di 18 AHASS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tersebut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dikarenakan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Service Advisor dedicated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03499C-CA68-440C-954F-4B0FA18B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19" y="4332916"/>
            <a:ext cx="1234046" cy="12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C430221-EE6F-4E64-A855-C5B2560C3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63380">
            <a:off x="10429073" y="4600201"/>
            <a:ext cx="1234046" cy="12340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1"/>
          <p:cNvPicPr preferRelativeResize="0"/>
          <p:nvPr/>
        </p:nvPicPr>
        <p:blipFill rotWithShape="1">
          <a:blip r:embed="rId3">
            <a:alphaModFix/>
          </a:blip>
          <a:srcRect t="39626" b="38354"/>
          <a:stretch/>
        </p:blipFill>
        <p:spPr>
          <a:xfrm>
            <a:off x="-229408" y="802648"/>
            <a:ext cx="5268440" cy="70579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1"/>
          <p:cNvSpPr/>
          <p:nvPr/>
        </p:nvSpPr>
        <p:spPr>
          <a:xfrm>
            <a:off x="303225" y="933161"/>
            <a:ext cx="1760097" cy="39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660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Handphone</a:t>
            </a:r>
            <a:endParaRPr/>
          </a:p>
        </p:txBody>
      </p:sp>
      <p:pic>
        <p:nvPicPr>
          <p:cNvPr id="511" name="Google Shape;511;p31"/>
          <p:cNvPicPr preferRelativeResize="0"/>
          <p:nvPr/>
        </p:nvPicPr>
        <p:blipFill rotWithShape="1">
          <a:blip r:embed="rId3">
            <a:alphaModFix/>
          </a:blip>
          <a:srcRect t="39626" b="38354"/>
          <a:stretch/>
        </p:blipFill>
        <p:spPr>
          <a:xfrm>
            <a:off x="7152970" y="802648"/>
            <a:ext cx="5179298" cy="70579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1"/>
          <p:cNvSpPr/>
          <p:nvPr/>
        </p:nvSpPr>
        <p:spPr>
          <a:xfrm>
            <a:off x="7751464" y="925574"/>
            <a:ext cx="44375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660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Tablets</a:t>
            </a:r>
            <a:endParaRPr sz="1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13" name="Google Shape;513;p31"/>
          <p:cNvCxnSpPr/>
          <p:nvPr/>
        </p:nvCxnSpPr>
        <p:spPr>
          <a:xfrm>
            <a:off x="6066969" y="802648"/>
            <a:ext cx="0" cy="4839574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14" name="Google Shape;514;p31"/>
          <p:cNvSpPr txBox="1"/>
          <p:nvPr/>
        </p:nvSpPr>
        <p:spPr>
          <a:xfrm>
            <a:off x="709300" y="5762171"/>
            <a:ext cx="10898170" cy="92333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Penyiapan device seperti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HP Android dan Tablets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untuk keperluan implementasi DMS (Service Concepts) menjadi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tanggung jawab dan beban dealer.</a:t>
            </a:r>
            <a:endParaRPr/>
          </a:p>
        </p:txBody>
      </p:sp>
      <p:pic>
        <p:nvPicPr>
          <p:cNvPr id="515" name="Google Shape;51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882" y="1789354"/>
            <a:ext cx="2940140" cy="363809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1"/>
          <p:cNvSpPr/>
          <p:nvPr/>
        </p:nvSpPr>
        <p:spPr>
          <a:xfrm>
            <a:off x="3570515" y="1804249"/>
            <a:ext cx="2206172" cy="841828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1"/>
          <p:cNvSpPr/>
          <p:nvPr/>
        </p:nvSpPr>
        <p:spPr>
          <a:xfrm>
            <a:off x="3570515" y="2757428"/>
            <a:ext cx="2206172" cy="841828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31"/>
          <p:cNvSpPr/>
          <p:nvPr/>
        </p:nvSpPr>
        <p:spPr>
          <a:xfrm>
            <a:off x="3570515" y="3708734"/>
            <a:ext cx="2206172" cy="841828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1"/>
          <p:cNvSpPr txBox="1"/>
          <p:nvPr/>
        </p:nvSpPr>
        <p:spPr>
          <a:xfrm>
            <a:off x="3645848" y="1932775"/>
            <a:ext cx="2055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Minimum OS: </a:t>
            </a:r>
            <a:r>
              <a:rPr lang="en-US" sz="16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Android 7.0 - Nougat</a:t>
            </a:r>
            <a:endParaRPr sz="16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1"/>
          <p:cNvSpPr txBox="1"/>
          <p:nvPr/>
        </p:nvSpPr>
        <p:spPr>
          <a:xfrm>
            <a:off x="3645848" y="2885954"/>
            <a:ext cx="2055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 / Storage: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32 GB</a:t>
            </a:r>
            <a:endParaRPr sz="16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1"/>
          <p:cNvSpPr/>
          <p:nvPr/>
        </p:nvSpPr>
        <p:spPr>
          <a:xfrm>
            <a:off x="9632906" y="2734603"/>
            <a:ext cx="2206172" cy="841828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1"/>
          <p:cNvSpPr/>
          <p:nvPr/>
        </p:nvSpPr>
        <p:spPr>
          <a:xfrm>
            <a:off x="6648378" y="3760099"/>
            <a:ext cx="2206172" cy="841828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1"/>
          <p:cNvSpPr txBox="1"/>
          <p:nvPr/>
        </p:nvSpPr>
        <p:spPr>
          <a:xfrm>
            <a:off x="9708239" y="2863129"/>
            <a:ext cx="2055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Minimum OS: </a:t>
            </a:r>
            <a:r>
              <a:rPr lang="en-US" sz="16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Android 7.0 - Nougat</a:t>
            </a:r>
            <a:endParaRPr sz="16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1"/>
          <p:cNvSpPr/>
          <p:nvPr/>
        </p:nvSpPr>
        <p:spPr>
          <a:xfrm>
            <a:off x="9632906" y="1762145"/>
            <a:ext cx="2206172" cy="841828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31"/>
          <p:cNvSpPr txBox="1"/>
          <p:nvPr/>
        </p:nvSpPr>
        <p:spPr>
          <a:xfrm>
            <a:off x="9708239" y="1890671"/>
            <a:ext cx="2055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Minimum Ukuran Layar: </a:t>
            </a:r>
            <a:r>
              <a:rPr lang="en-US" sz="16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7 Inch</a:t>
            </a:r>
            <a:endParaRPr sz="16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1"/>
          <p:cNvSpPr txBox="1"/>
          <p:nvPr/>
        </p:nvSpPr>
        <p:spPr>
          <a:xfrm>
            <a:off x="3645848" y="3837260"/>
            <a:ext cx="2055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Minimum RAM: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2GB</a:t>
            </a:r>
            <a:endParaRPr sz="16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1"/>
          <p:cNvSpPr/>
          <p:nvPr/>
        </p:nvSpPr>
        <p:spPr>
          <a:xfrm>
            <a:off x="9246435" y="3750176"/>
            <a:ext cx="2206172" cy="841828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6723711" y="3888625"/>
            <a:ext cx="2055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 / Storage: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32 GB</a:t>
            </a:r>
            <a:endParaRPr sz="16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31"/>
          <p:cNvSpPr txBox="1"/>
          <p:nvPr/>
        </p:nvSpPr>
        <p:spPr>
          <a:xfrm>
            <a:off x="9321768" y="3888624"/>
            <a:ext cx="2055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Minimum RAM: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2GB</a:t>
            </a:r>
            <a:endParaRPr sz="16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1"/>
          <p:cNvSpPr/>
          <p:nvPr/>
        </p:nvSpPr>
        <p:spPr>
          <a:xfrm>
            <a:off x="3570515" y="4668581"/>
            <a:ext cx="2206172" cy="841828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3645848" y="4797107"/>
            <a:ext cx="2055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Bisa dikoneksikan dengan Wifi</a:t>
            </a:r>
            <a:endParaRPr sz="16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1"/>
          <p:cNvSpPr/>
          <p:nvPr/>
        </p:nvSpPr>
        <p:spPr>
          <a:xfrm>
            <a:off x="7955656" y="4713310"/>
            <a:ext cx="2206172" cy="841828"/>
          </a:xfrm>
          <a:prstGeom prst="roundRect">
            <a:avLst>
              <a:gd name="adj" fmla="val 16667"/>
            </a:avLst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1"/>
          <p:cNvSpPr txBox="1"/>
          <p:nvPr/>
        </p:nvSpPr>
        <p:spPr>
          <a:xfrm>
            <a:off x="8030989" y="4841836"/>
            <a:ext cx="20555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Bisa dikoneksikan dengan Wifi</a:t>
            </a:r>
            <a:endParaRPr sz="16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1"/>
          <p:cNvSpPr txBox="1"/>
          <p:nvPr/>
        </p:nvSpPr>
        <p:spPr>
          <a:xfrm>
            <a:off x="462882" y="5439722"/>
            <a:ext cx="205550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&gt;1500K</a:t>
            </a:r>
            <a:endParaRPr sz="9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1"/>
          <p:cNvSpPr txBox="1"/>
          <p:nvPr/>
        </p:nvSpPr>
        <p:spPr>
          <a:xfrm>
            <a:off x="6483989" y="3542166"/>
            <a:ext cx="205550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&gt;2000K</a:t>
            </a:r>
            <a:endParaRPr sz="9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49213" y="1496647"/>
            <a:ext cx="3090053" cy="20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76;p5">
            <a:extLst>
              <a:ext uri="{FF2B5EF4-FFF2-40B4-BE49-F238E27FC236}">
                <a16:creationId xmlns:a16="http://schemas.microsoft.com/office/drawing/2014/main" id="{97279E40-4900-4948-8D4A-5C15F3027E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5301" y="74043"/>
            <a:ext cx="4685731" cy="70579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1"/>
          <p:cNvSpPr/>
          <p:nvPr/>
        </p:nvSpPr>
        <p:spPr>
          <a:xfrm>
            <a:off x="4059450" y="169025"/>
            <a:ext cx="4437432" cy="46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789" marR="0" lvl="0" indent="-342789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2F2F2"/>
                </a:solidFill>
                <a:latin typeface="Impact"/>
                <a:ea typeface="Impact"/>
                <a:cs typeface="Impact"/>
                <a:sym typeface="Impact"/>
              </a:rPr>
              <a:t>Standard of Device Specifications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03020" y="5641467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45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C7308E-C478-47B2-90AE-3A63BA6A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12070E40-9F06-44F8-A2E8-ACA21E52F4E7}"/>
              </a:ext>
            </a:extLst>
          </p:cNvPr>
          <p:cNvSpPr/>
          <p:nvPr/>
        </p:nvSpPr>
        <p:spPr>
          <a:xfrm>
            <a:off x="5859544" y="1643889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Oval 113">
            <a:extLst>
              <a:ext uri="{FF2B5EF4-FFF2-40B4-BE49-F238E27FC236}">
                <a16:creationId xmlns:a16="http://schemas.microsoft.com/office/drawing/2014/main" id="{3E890389-F6B7-4E7F-873B-DC5920EE3ACF}"/>
              </a:ext>
            </a:extLst>
          </p:cNvPr>
          <p:cNvSpPr/>
          <p:nvPr/>
        </p:nvSpPr>
        <p:spPr>
          <a:xfrm>
            <a:off x="5691392" y="2425101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9098CB-95E4-43CE-84B8-A26CABB013A6}"/>
              </a:ext>
            </a:extLst>
          </p:cNvPr>
          <p:cNvSpPr txBox="1"/>
          <p:nvPr/>
        </p:nvSpPr>
        <p:spPr>
          <a:xfrm>
            <a:off x="6529791" y="2375776"/>
            <a:ext cx="1332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5- 7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Januari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8" name="Oval 125">
            <a:extLst>
              <a:ext uri="{FF2B5EF4-FFF2-40B4-BE49-F238E27FC236}">
                <a16:creationId xmlns:a16="http://schemas.microsoft.com/office/drawing/2014/main" id="{7585456F-2EE4-427D-A3D5-E7B386C6EB30}"/>
              </a:ext>
            </a:extLst>
          </p:cNvPr>
          <p:cNvSpPr/>
          <p:nvPr/>
        </p:nvSpPr>
        <p:spPr>
          <a:xfrm>
            <a:off x="5672651" y="3544673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Oval 131">
            <a:extLst>
              <a:ext uri="{FF2B5EF4-FFF2-40B4-BE49-F238E27FC236}">
                <a16:creationId xmlns:a16="http://schemas.microsoft.com/office/drawing/2014/main" id="{B5ED1EAB-01FD-47C7-AA3B-BC5755E35DC6}"/>
              </a:ext>
            </a:extLst>
          </p:cNvPr>
          <p:cNvSpPr/>
          <p:nvPr/>
        </p:nvSpPr>
        <p:spPr>
          <a:xfrm>
            <a:off x="832870" y="3587850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4999C8-0638-49CF-B338-BEB18702EE2E}"/>
              </a:ext>
            </a:extLst>
          </p:cNvPr>
          <p:cNvSpPr txBox="1"/>
          <p:nvPr/>
        </p:nvSpPr>
        <p:spPr>
          <a:xfrm>
            <a:off x="1622598" y="3401025"/>
            <a:ext cx="19546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 – 11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Desember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Oval 150">
            <a:extLst>
              <a:ext uri="{FF2B5EF4-FFF2-40B4-BE49-F238E27FC236}">
                <a16:creationId xmlns:a16="http://schemas.microsoft.com/office/drawing/2014/main" id="{0124CCED-A3FA-4017-835F-69C76A39EF4E}"/>
              </a:ext>
            </a:extLst>
          </p:cNvPr>
          <p:cNvSpPr/>
          <p:nvPr/>
        </p:nvSpPr>
        <p:spPr>
          <a:xfrm>
            <a:off x="9440809" y="2415786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CB32DB25-DE8B-428F-81E4-F4D42E744759}"/>
              </a:ext>
            </a:extLst>
          </p:cNvPr>
          <p:cNvGrpSpPr/>
          <p:nvPr/>
        </p:nvGrpSpPr>
        <p:grpSpPr>
          <a:xfrm>
            <a:off x="6529791" y="3442122"/>
            <a:ext cx="1562026" cy="904204"/>
            <a:chOff x="5956183" y="2830163"/>
            <a:chExt cx="1562026" cy="90420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A9AF05-6744-4C4B-8B06-87B3EBDE4839}"/>
                </a:ext>
              </a:extLst>
            </p:cNvPr>
            <p:cNvSpPr txBox="1"/>
            <p:nvPr/>
          </p:nvSpPr>
          <p:spPr>
            <a:xfrm>
              <a:off x="5956183" y="2830163"/>
              <a:ext cx="155026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 – 22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Januari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4B452-3EEA-4E30-B079-F0F1A5EC1326}"/>
                </a:ext>
              </a:extLst>
            </p:cNvPr>
            <p:cNvSpPr txBox="1"/>
            <p:nvPr/>
          </p:nvSpPr>
          <p:spPr>
            <a:xfrm>
              <a:off x="5967942" y="3211147"/>
              <a:ext cx="15502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Remediation</a:t>
              </a: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5020811-3675-4699-9BEC-BF3FF46B4D6E}"/>
              </a:ext>
            </a:extLst>
          </p:cNvPr>
          <p:cNvSpPr txBox="1"/>
          <p:nvPr/>
        </p:nvSpPr>
        <p:spPr>
          <a:xfrm>
            <a:off x="9039210" y="845818"/>
            <a:ext cx="14483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Februari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2021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7C30B9-71E7-429C-87DB-DCB17808D950}"/>
              </a:ext>
            </a:extLst>
          </p:cNvPr>
          <p:cNvSpPr txBox="1"/>
          <p:nvPr/>
        </p:nvSpPr>
        <p:spPr>
          <a:xfrm>
            <a:off x="5442431" y="825935"/>
            <a:ext cx="125502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Januari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2021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C9E00C0B-1AD0-4DEC-8569-C1B4C4906912}"/>
              </a:ext>
            </a:extLst>
          </p:cNvPr>
          <p:cNvSpPr/>
          <p:nvPr/>
        </p:nvSpPr>
        <p:spPr>
          <a:xfrm>
            <a:off x="1013849" y="3739579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2F829467-DEB6-4AC9-B56D-F92A4B040F58}"/>
              </a:ext>
            </a:extLst>
          </p:cNvPr>
          <p:cNvSpPr/>
          <p:nvPr/>
        </p:nvSpPr>
        <p:spPr>
          <a:xfrm>
            <a:off x="5830984" y="3714112"/>
            <a:ext cx="345121" cy="3451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Block Arc 25">
            <a:extLst>
              <a:ext uri="{FF2B5EF4-FFF2-40B4-BE49-F238E27FC236}">
                <a16:creationId xmlns:a16="http://schemas.microsoft.com/office/drawing/2014/main" id="{20E0B708-6837-4DD8-A292-CD1B202226C0}"/>
              </a:ext>
            </a:extLst>
          </p:cNvPr>
          <p:cNvSpPr/>
          <p:nvPr/>
        </p:nvSpPr>
        <p:spPr>
          <a:xfrm>
            <a:off x="5930711" y="2547796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 Same Side Corner Rectangle 36">
            <a:extLst>
              <a:ext uri="{FF2B5EF4-FFF2-40B4-BE49-F238E27FC236}">
                <a16:creationId xmlns:a16="http://schemas.microsoft.com/office/drawing/2014/main" id="{E760882E-6FCD-4508-8880-6A2ABF02867B}"/>
              </a:ext>
            </a:extLst>
          </p:cNvPr>
          <p:cNvSpPr/>
          <p:nvPr/>
        </p:nvSpPr>
        <p:spPr>
          <a:xfrm>
            <a:off x="9609206" y="2581409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Oval 113">
            <a:extLst>
              <a:ext uri="{FF2B5EF4-FFF2-40B4-BE49-F238E27FC236}">
                <a16:creationId xmlns:a16="http://schemas.microsoft.com/office/drawing/2014/main" id="{69C733C2-2FA8-4516-A1B5-C4E1702701EE}"/>
              </a:ext>
            </a:extLst>
          </p:cNvPr>
          <p:cNvSpPr/>
          <p:nvPr/>
        </p:nvSpPr>
        <p:spPr>
          <a:xfrm>
            <a:off x="832870" y="2457528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3" name="Group 5">
            <a:extLst>
              <a:ext uri="{FF2B5EF4-FFF2-40B4-BE49-F238E27FC236}">
                <a16:creationId xmlns:a16="http://schemas.microsoft.com/office/drawing/2014/main" id="{F2B4ABED-A1BD-4C16-8B53-0818FC1DD935}"/>
              </a:ext>
            </a:extLst>
          </p:cNvPr>
          <p:cNvGrpSpPr/>
          <p:nvPr/>
        </p:nvGrpSpPr>
        <p:grpSpPr>
          <a:xfrm>
            <a:off x="1392516" y="2415786"/>
            <a:ext cx="2216663" cy="708804"/>
            <a:chOff x="2498682" y="3263666"/>
            <a:chExt cx="2216663" cy="70880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358BDD-DD7B-40E5-A7E6-B120D037861D}"/>
                </a:ext>
              </a:extLst>
            </p:cNvPr>
            <p:cNvSpPr txBox="1"/>
            <p:nvPr/>
          </p:nvSpPr>
          <p:spPr>
            <a:xfrm>
              <a:off x="2777854" y="3263666"/>
              <a:ext cx="168250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7 – 9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Desember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11809C-4391-44F7-98BD-E061958DD2E1}"/>
                </a:ext>
              </a:extLst>
            </p:cNvPr>
            <p:cNvSpPr txBox="1"/>
            <p:nvPr/>
          </p:nvSpPr>
          <p:spPr>
            <a:xfrm>
              <a:off x="2498682" y="3633916"/>
              <a:ext cx="2216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MD Preparation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66" name="Straight Arrow Connector 115">
            <a:extLst>
              <a:ext uri="{FF2B5EF4-FFF2-40B4-BE49-F238E27FC236}">
                <a16:creationId xmlns:a16="http://schemas.microsoft.com/office/drawing/2014/main" id="{81CFEAB3-B3DC-4E5B-8FB1-E08A7E453F47}"/>
              </a:ext>
            </a:extLst>
          </p:cNvPr>
          <p:cNvCxnSpPr>
            <a:cxnSpLocks/>
          </p:cNvCxnSpPr>
          <p:nvPr/>
        </p:nvCxnSpPr>
        <p:spPr>
          <a:xfrm>
            <a:off x="1195858" y="2062802"/>
            <a:ext cx="0" cy="32642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5423D9B-8F85-492A-B36F-7886CAF47ECF}"/>
              </a:ext>
            </a:extLst>
          </p:cNvPr>
          <p:cNvSpPr txBox="1"/>
          <p:nvPr/>
        </p:nvSpPr>
        <p:spPr>
          <a:xfrm>
            <a:off x="428802" y="809715"/>
            <a:ext cx="163871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Desember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2020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38AFCCA-4CBE-468E-B03A-38DC9C25DF0B}"/>
              </a:ext>
            </a:extLst>
          </p:cNvPr>
          <p:cNvSpPr/>
          <p:nvPr/>
        </p:nvSpPr>
        <p:spPr>
          <a:xfrm>
            <a:off x="994807" y="2618204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Google Shape;561;p47">
            <a:extLst>
              <a:ext uri="{FF2B5EF4-FFF2-40B4-BE49-F238E27FC236}">
                <a16:creationId xmlns:a16="http://schemas.microsoft.com/office/drawing/2014/main" id="{F8D9E5E5-0363-451A-8EAE-A7BBA68F440F}"/>
              </a:ext>
            </a:extLst>
          </p:cNvPr>
          <p:cNvSpPr/>
          <p:nvPr/>
        </p:nvSpPr>
        <p:spPr>
          <a:xfrm>
            <a:off x="1750009" y="4188115"/>
            <a:ext cx="871288" cy="25013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Black Box</a:t>
            </a:r>
            <a:endParaRPr dirty="0"/>
          </a:p>
        </p:txBody>
      </p:sp>
      <p:grpSp>
        <p:nvGrpSpPr>
          <p:cNvPr id="81" name="Google Shape;565;p47">
            <a:extLst>
              <a:ext uri="{FF2B5EF4-FFF2-40B4-BE49-F238E27FC236}">
                <a16:creationId xmlns:a16="http://schemas.microsoft.com/office/drawing/2014/main" id="{6CF6D3AC-8656-4B0D-B4B9-9E76888EE765}"/>
              </a:ext>
            </a:extLst>
          </p:cNvPr>
          <p:cNvGrpSpPr/>
          <p:nvPr/>
        </p:nvGrpSpPr>
        <p:grpSpPr>
          <a:xfrm>
            <a:off x="1650367" y="4951297"/>
            <a:ext cx="1958812" cy="802216"/>
            <a:chOff x="1325812" y="4940300"/>
            <a:chExt cx="1958812" cy="802216"/>
          </a:xfrm>
        </p:grpSpPr>
        <p:sp>
          <p:nvSpPr>
            <p:cNvPr id="82" name="Google Shape;566;p47">
              <a:extLst>
                <a:ext uri="{FF2B5EF4-FFF2-40B4-BE49-F238E27FC236}">
                  <a16:creationId xmlns:a16="http://schemas.microsoft.com/office/drawing/2014/main" id="{0597482C-0991-48C1-B8AE-365131271AFF}"/>
                </a:ext>
              </a:extLst>
            </p:cNvPr>
            <p:cNvSpPr/>
            <p:nvPr/>
          </p:nvSpPr>
          <p:spPr>
            <a:xfrm>
              <a:off x="1536700" y="4940300"/>
              <a:ext cx="381000" cy="419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567;p47">
              <a:extLst>
                <a:ext uri="{FF2B5EF4-FFF2-40B4-BE49-F238E27FC236}">
                  <a16:creationId xmlns:a16="http://schemas.microsoft.com/office/drawing/2014/main" id="{92BB5417-0C59-4DDB-9415-488E47892953}"/>
                </a:ext>
              </a:extLst>
            </p:cNvPr>
            <p:cNvSpPr/>
            <p:nvPr/>
          </p:nvSpPr>
          <p:spPr>
            <a:xfrm>
              <a:off x="1325812" y="5359400"/>
              <a:ext cx="1958812" cy="383116"/>
            </a:xfrm>
            <a:prstGeom prst="rect">
              <a:avLst/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Critical Finding</a:t>
              </a:r>
              <a:endParaRPr dirty="0"/>
            </a:p>
          </p:txBody>
        </p:sp>
      </p:grpSp>
      <p:grpSp>
        <p:nvGrpSpPr>
          <p:cNvPr id="87" name="Group 16">
            <a:extLst>
              <a:ext uri="{FF2B5EF4-FFF2-40B4-BE49-F238E27FC236}">
                <a16:creationId xmlns:a16="http://schemas.microsoft.com/office/drawing/2014/main" id="{AB0D176F-C58F-4B99-9CA1-6731ED3C5E09}"/>
              </a:ext>
            </a:extLst>
          </p:cNvPr>
          <p:cNvGrpSpPr/>
          <p:nvPr/>
        </p:nvGrpSpPr>
        <p:grpSpPr>
          <a:xfrm>
            <a:off x="10063526" y="2372995"/>
            <a:ext cx="1567422" cy="801719"/>
            <a:chOff x="5989074" y="4940794"/>
            <a:chExt cx="1567422" cy="95597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C9E101-A3C1-4F04-B54B-373118FDC437}"/>
                </a:ext>
              </a:extLst>
            </p:cNvPr>
            <p:cNvSpPr txBox="1"/>
            <p:nvPr/>
          </p:nvSpPr>
          <p:spPr>
            <a:xfrm>
              <a:off x="6006229" y="4940794"/>
              <a:ext cx="1550267" cy="307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 – 10 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Februari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2312DB2-5545-4F3E-A4C4-FE801623B03D}"/>
                </a:ext>
              </a:extLst>
            </p:cNvPr>
            <p:cNvSpPr txBox="1"/>
            <p:nvPr/>
          </p:nvSpPr>
          <p:spPr>
            <a:xfrm>
              <a:off x="5989074" y="5373543"/>
              <a:ext cx="1550267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Verification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2" name="Group 16">
            <a:extLst>
              <a:ext uri="{FF2B5EF4-FFF2-40B4-BE49-F238E27FC236}">
                <a16:creationId xmlns:a16="http://schemas.microsoft.com/office/drawing/2014/main" id="{9C15C5D7-ECB3-46CB-A967-F5CCCD1AB18A}"/>
              </a:ext>
            </a:extLst>
          </p:cNvPr>
          <p:cNvGrpSpPr/>
          <p:nvPr/>
        </p:nvGrpSpPr>
        <p:grpSpPr>
          <a:xfrm>
            <a:off x="10003759" y="3499070"/>
            <a:ext cx="1941502" cy="646066"/>
            <a:chOff x="6137381" y="236216"/>
            <a:chExt cx="1941502" cy="159553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03D7FC1-2089-46A5-896E-0C23105738C1}"/>
                </a:ext>
              </a:extLst>
            </p:cNvPr>
            <p:cNvSpPr txBox="1"/>
            <p:nvPr/>
          </p:nvSpPr>
          <p:spPr>
            <a:xfrm>
              <a:off x="6281360" y="236216"/>
              <a:ext cx="1550268" cy="8361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Februari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C601480-5DBF-4E55-A80B-DC800793EC9D}"/>
                </a:ext>
              </a:extLst>
            </p:cNvPr>
            <p:cNvSpPr txBox="1"/>
            <p:nvPr/>
          </p:nvSpPr>
          <p:spPr>
            <a:xfrm>
              <a:off x="6137381" y="1134466"/>
              <a:ext cx="1941502" cy="697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 Report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95" name="Google Shape;233;gbba00ab0ef_0_2">
            <a:extLst>
              <a:ext uri="{FF2B5EF4-FFF2-40B4-BE49-F238E27FC236}">
                <a16:creationId xmlns:a16="http://schemas.microsoft.com/office/drawing/2014/main" id="{ED7EB2F3-064E-47CE-937F-FA8395D4A2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5439" y="235843"/>
            <a:ext cx="5139761" cy="58705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57776A4-9BAD-4F52-98FA-5C7BB549F3CA}"/>
              </a:ext>
            </a:extLst>
          </p:cNvPr>
          <p:cNvSpPr txBox="1"/>
          <p:nvPr/>
        </p:nvSpPr>
        <p:spPr>
          <a:xfrm>
            <a:off x="3337326" y="272210"/>
            <a:ext cx="5332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Activity Plan &amp; Timeline</a:t>
            </a:r>
            <a:endParaRPr lang="en-US" sz="24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4767D99-6A14-4991-9C45-AEE0CFE6D430}"/>
              </a:ext>
            </a:extLst>
          </p:cNvPr>
          <p:cNvSpPr/>
          <p:nvPr/>
        </p:nvSpPr>
        <p:spPr>
          <a:xfrm flipV="1">
            <a:off x="1281973" y="1592679"/>
            <a:ext cx="8400902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5">
            <a:extLst>
              <a:ext uri="{FF2B5EF4-FFF2-40B4-BE49-F238E27FC236}">
                <a16:creationId xmlns:a16="http://schemas.microsoft.com/office/drawing/2014/main" id="{4056283C-94A2-4DCC-9B03-4361EFB4D48D}"/>
              </a:ext>
            </a:extLst>
          </p:cNvPr>
          <p:cNvCxnSpPr>
            <a:cxnSpLocks/>
          </p:cNvCxnSpPr>
          <p:nvPr/>
        </p:nvCxnSpPr>
        <p:spPr>
          <a:xfrm>
            <a:off x="9793784" y="2004639"/>
            <a:ext cx="0" cy="36835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2F13A143-FABB-4419-8242-942D0B28963F}"/>
              </a:ext>
            </a:extLst>
          </p:cNvPr>
          <p:cNvGrpSpPr/>
          <p:nvPr/>
        </p:nvGrpSpPr>
        <p:grpSpPr>
          <a:xfrm>
            <a:off x="993774" y="1577931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EEB31F12-24DE-47BD-96A4-4772956DE499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E69175-0207-4400-9307-16A395CEF47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27EAD67-AB9F-4E04-989B-E33F71F81131}"/>
              </a:ext>
            </a:extLst>
          </p:cNvPr>
          <p:cNvSpPr/>
          <p:nvPr/>
        </p:nvSpPr>
        <p:spPr>
          <a:xfrm flipV="1">
            <a:off x="1281973" y="1943810"/>
            <a:ext cx="8459897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5AF3D57-D09D-41AE-A637-0D53C3125BD0}"/>
              </a:ext>
            </a:extLst>
          </p:cNvPr>
          <p:cNvGrpSpPr/>
          <p:nvPr/>
        </p:nvGrpSpPr>
        <p:grpSpPr>
          <a:xfrm>
            <a:off x="9583810" y="1560909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116" name="Circle: Hollow 115">
              <a:extLst>
                <a:ext uri="{FF2B5EF4-FFF2-40B4-BE49-F238E27FC236}">
                  <a16:creationId xmlns:a16="http://schemas.microsoft.com/office/drawing/2014/main" id="{0F187DEF-6341-4631-A71D-78601B96214D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7B5D0E7-21F5-407A-8E67-533A097258F6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8" name="Straight Arrow Connector 115">
            <a:extLst>
              <a:ext uri="{FF2B5EF4-FFF2-40B4-BE49-F238E27FC236}">
                <a16:creationId xmlns:a16="http://schemas.microsoft.com/office/drawing/2014/main" id="{C8844785-513B-4435-91AE-4D3BF5A69518}"/>
              </a:ext>
            </a:extLst>
          </p:cNvPr>
          <p:cNvCxnSpPr>
            <a:cxnSpLocks/>
          </p:cNvCxnSpPr>
          <p:nvPr/>
        </p:nvCxnSpPr>
        <p:spPr>
          <a:xfrm>
            <a:off x="6032104" y="2062802"/>
            <a:ext cx="0" cy="333908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5">
            <a:extLst>
              <a:ext uri="{FF2B5EF4-FFF2-40B4-BE49-F238E27FC236}">
                <a16:creationId xmlns:a16="http://schemas.microsoft.com/office/drawing/2014/main" id="{913F8381-BAAB-408D-8EA7-E72C380EE868}"/>
              </a:ext>
            </a:extLst>
          </p:cNvPr>
          <p:cNvCxnSpPr>
            <a:cxnSpLocks/>
          </p:cNvCxnSpPr>
          <p:nvPr/>
        </p:nvCxnSpPr>
        <p:spPr>
          <a:xfrm>
            <a:off x="6032104" y="3146158"/>
            <a:ext cx="1" cy="352912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25EBA05-A41C-4AA4-BA1E-F8DE33F17FB5}"/>
              </a:ext>
            </a:extLst>
          </p:cNvPr>
          <p:cNvSpPr txBox="1"/>
          <p:nvPr/>
        </p:nvSpPr>
        <p:spPr>
          <a:xfrm>
            <a:off x="6592877" y="2799528"/>
            <a:ext cx="1226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Report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3" name="Google Shape;561;p47">
            <a:extLst>
              <a:ext uri="{FF2B5EF4-FFF2-40B4-BE49-F238E27FC236}">
                <a16:creationId xmlns:a16="http://schemas.microsoft.com/office/drawing/2014/main" id="{78915794-2435-4A31-B504-72706E794CE5}"/>
              </a:ext>
            </a:extLst>
          </p:cNvPr>
          <p:cNvSpPr/>
          <p:nvPr/>
        </p:nvSpPr>
        <p:spPr>
          <a:xfrm>
            <a:off x="2706344" y="4188114"/>
            <a:ext cx="871288" cy="25013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Grey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Box</a:t>
            </a:r>
            <a:endParaRPr dirty="0"/>
          </a:p>
        </p:txBody>
      </p:sp>
      <p:sp>
        <p:nvSpPr>
          <p:cNvPr id="124" name="Google Shape;561;p47">
            <a:extLst>
              <a:ext uri="{FF2B5EF4-FFF2-40B4-BE49-F238E27FC236}">
                <a16:creationId xmlns:a16="http://schemas.microsoft.com/office/drawing/2014/main" id="{9658EDD4-45F8-44AC-BB64-7B958EC77346}"/>
              </a:ext>
            </a:extLst>
          </p:cNvPr>
          <p:cNvSpPr/>
          <p:nvPr/>
        </p:nvSpPr>
        <p:spPr>
          <a:xfrm>
            <a:off x="3644834" y="4188114"/>
            <a:ext cx="871288" cy="2501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White Box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FD93950-C287-482D-A554-E906C6D31497}"/>
              </a:ext>
            </a:extLst>
          </p:cNvPr>
          <p:cNvSpPr txBox="1"/>
          <p:nvPr/>
        </p:nvSpPr>
        <p:spPr>
          <a:xfrm>
            <a:off x="1265683" y="3785982"/>
            <a:ext cx="272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Penetration Test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9908AB5-BB4C-4748-A9B4-321EF25A69B4}"/>
              </a:ext>
            </a:extLst>
          </p:cNvPr>
          <p:cNvSpPr txBox="1"/>
          <p:nvPr/>
        </p:nvSpPr>
        <p:spPr>
          <a:xfrm>
            <a:off x="1048974" y="4506284"/>
            <a:ext cx="272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Early Report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1" name="Oval 125">
            <a:extLst>
              <a:ext uri="{FF2B5EF4-FFF2-40B4-BE49-F238E27FC236}">
                <a16:creationId xmlns:a16="http://schemas.microsoft.com/office/drawing/2014/main" id="{12068AA0-2621-4035-8841-DD64401C3E18}"/>
              </a:ext>
            </a:extLst>
          </p:cNvPr>
          <p:cNvSpPr/>
          <p:nvPr/>
        </p:nvSpPr>
        <p:spPr>
          <a:xfrm>
            <a:off x="9436439" y="3533189"/>
            <a:ext cx="684000" cy="684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5" name="Trapezoid 13">
            <a:extLst>
              <a:ext uri="{FF2B5EF4-FFF2-40B4-BE49-F238E27FC236}">
                <a16:creationId xmlns:a16="http://schemas.microsoft.com/office/drawing/2014/main" id="{432F6CF9-5A50-432A-9DC0-9BD4BD3B6EF3}"/>
              </a:ext>
            </a:extLst>
          </p:cNvPr>
          <p:cNvSpPr/>
          <p:nvPr/>
        </p:nvSpPr>
        <p:spPr>
          <a:xfrm>
            <a:off x="9603224" y="3709425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133" name="Straight Arrow Connector 115">
            <a:extLst>
              <a:ext uri="{FF2B5EF4-FFF2-40B4-BE49-F238E27FC236}">
                <a16:creationId xmlns:a16="http://schemas.microsoft.com/office/drawing/2014/main" id="{73C37B42-49D4-408E-ABB3-C465707DBC3F}"/>
              </a:ext>
            </a:extLst>
          </p:cNvPr>
          <p:cNvCxnSpPr>
            <a:cxnSpLocks/>
          </p:cNvCxnSpPr>
          <p:nvPr/>
        </p:nvCxnSpPr>
        <p:spPr>
          <a:xfrm>
            <a:off x="1175056" y="3180953"/>
            <a:ext cx="0" cy="36372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15">
            <a:extLst>
              <a:ext uri="{FF2B5EF4-FFF2-40B4-BE49-F238E27FC236}">
                <a16:creationId xmlns:a16="http://schemas.microsoft.com/office/drawing/2014/main" id="{A791AEC5-3144-43AB-A592-AD6B2FD18BA6}"/>
              </a:ext>
            </a:extLst>
          </p:cNvPr>
          <p:cNvCxnSpPr>
            <a:cxnSpLocks/>
          </p:cNvCxnSpPr>
          <p:nvPr/>
        </p:nvCxnSpPr>
        <p:spPr>
          <a:xfrm>
            <a:off x="9796737" y="3135350"/>
            <a:ext cx="0" cy="36372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98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9" name="Google Shape;579;p33"/>
          <p:cNvGraphicFramePr/>
          <p:nvPr/>
        </p:nvGraphicFramePr>
        <p:xfrm>
          <a:off x="404528" y="2445206"/>
          <a:ext cx="3481600" cy="2961720"/>
        </p:xfrm>
        <a:graphic>
          <a:graphicData uri="http://schemas.openxmlformats.org/drawingml/2006/table">
            <a:tbl>
              <a:tblPr firstRow="1" bandRow="1">
                <a:noFill/>
                <a:tableStyleId>{3DE32DDA-38CB-4C76-B94A-3DDC26047ADC}</a:tableStyleId>
              </a:tblPr>
              <a:tblGrid>
                <a:gridCol w="193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375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Current Risk Level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Level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Risk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Critical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Medium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Info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0,00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TOTAL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80" name="Google Shape;580;p33"/>
          <p:cNvSpPr/>
          <p:nvPr/>
        </p:nvSpPr>
        <p:spPr>
          <a:xfrm>
            <a:off x="258075" y="135875"/>
            <a:ext cx="5576100" cy="8124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FINDING BLACK BOX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Pengujian atau serangan yang dilakukan dari luar sistem dengan tools scanning</a:t>
            </a:r>
            <a:endParaRPr/>
          </a:p>
        </p:txBody>
      </p:sp>
      <p:sp>
        <p:nvSpPr>
          <p:cNvPr id="581" name="Google Shape;581;p33"/>
          <p:cNvSpPr txBox="1"/>
          <p:nvPr/>
        </p:nvSpPr>
        <p:spPr>
          <a:xfrm>
            <a:off x="1752925" y="5970900"/>
            <a:ext cx="9225900" cy="493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Terdapat 3 temuan kategori Black Box dengan Current Risk Level High</a:t>
            </a:r>
            <a:endParaRPr/>
          </a:p>
        </p:txBody>
      </p:sp>
      <p:graphicFrame>
        <p:nvGraphicFramePr>
          <p:cNvPr id="582" name="Google Shape;582;p33"/>
          <p:cNvGraphicFramePr/>
          <p:nvPr/>
        </p:nvGraphicFramePr>
        <p:xfrm>
          <a:off x="4154482" y="1953465"/>
          <a:ext cx="7928600" cy="3455350"/>
        </p:xfrm>
        <a:graphic>
          <a:graphicData uri="http://schemas.openxmlformats.org/drawingml/2006/table">
            <a:tbl>
              <a:tblPr firstRow="1" bandRow="1">
                <a:noFill/>
                <a:tableStyleId>{27466373-167A-4411-B53E-ED9E1218B0F8}</a:tableStyleId>
              </a:tblPr>
              <a:tblGrid>
                <a:gridCol w="54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9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9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7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lt1"/>
                          </a:solidFill>
                        </a:rPr>
                        <a:t>Findings Black Box Website Main Dealer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26262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lt1"/>
                          </a:solidFill>
                        </a:rPr>
                        <a:t>No</a:t>
                      </a:r>
                      <a:endParaRPr sz="1500"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lt1"/>
                          </a:solidFill>
                        </a:rPr>
                        <a:t>Risk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lt1"/>
                          </a:solidFill>
                        </a:rPr>
                        <a:t>Problem</a:t>
                      </a:r>
                      <a:endParaRPr sz="1500"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lt1"/>
                          </a:solidFill>
                        </a:rPr>
                        <a:t>Solved Description</a:t>
                      </a:r>
                      <a:endParaRPr sz="1500"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lt1"/>
                          </a:solidFill>
                        </a:rPr>
                        <a:t>Status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</a:t>
                      </a:r>
                      <a:endParaRPr sz="1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High</a:t>
                      </a:r>
                      <a:endParaRPr sz="1100"/>
                    </a:p>
                  </a:txBody>
                  <a:tcPr marL="91450" marR="91450" marT="45725" marB="457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Weak Credential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Akun login sangat lemah</a:t>
                      </a:r>
                      <a:endParaRPr sz="1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Akun login credensial sudah dirubah</a:t>
                      </a:r>
                      <a:endParaRPr sz="1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Done</a:t>
                      </a:r>
                      <a:endParaRPr sz="11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2</a:t>
                      </a:r>
                      <a:endParaRPr sz="1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500"/>
                        <a:t>High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Directory listing enabled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List folder yang mudah diakses oleh public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Directory File sudah diberikan File Permission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500"/>
                        <a:t>Done</a:t>
                      </a:r>
                      <a:endParaRPr sz="11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3</a:t>
                      </a:r>
                      <a:endParaRPr sz="15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500"/>
                        <a:t>High</a:t>
                      </a:r>
                      <a:endParaRPr sz="1100"/>
                    </a:p>
                  </a:txBody>
                  <a:tcPr marL="91450" marR="91450" marT="45725" marB="457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Local File Download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List folder download yang mudah diakses public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difilter dengan File Permission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500"/>
                        <a:t>Done</a:t>
                      </a:r>
                      <a:endParaRPr sz="11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5"/>
          <p:cNvSpPr txBox="1">
            <a:spLocks noGrp="1"/>
          </p:cNvSpPr>
          <p:nvPr>
            <p:ph type="title"/>
          </p:nvPr>
        </p:nvSpPr>
        <p:spPr>
          <a:xfrm>
            <a:off x="4012143" y="-189592"/>
            <a:ext cx="685087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 dirty="0"/>
              <a:t>Screenshot Black Box</a:t>
            </a:r>
            <a:endParaRPr dirty="0"/>
          </a:p>
        </p:txBody>
      </p:sp>
      <p:pic>
        <p:nvPicPr>
          <p:cNvPr id="588" name="Google Shape;588;p35"/>
          <p:cNvPicPr preferRelativeResize="0"/>
          <p:nvPr/>
        </p:nvPicPr>
        <p:blipFill rotWithShape="1">
          <a:blip r:embed="rId3">
            <a:alphaModFix/>
          </a:blip>
          <a:srcRect l="-147" t="1482" r="147" b="30317"/>
          <a:stretch/>
        </p:blipFill>
        <p:spPr>
          <a:xfrm>
            <a:off x="157159" y="1059474"/>
            <a:ext cx="6132693" cy="167121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589" name="Google Shape;589;p35"/>
          <p:cNvPicPr preferRelativeResize="0"/>
          <p:nvPr/>
        </p:nvPicPr>
        <p:blipFill rotWithShape="1">
          <a:blip r:embed="rId4">
            <a:alphaModFix/>
          </a:blip>
          <a:srcRect l="-1736" t="5771" r="1736" b="41025"/>
          <a:stretch/>
        </p:blipFill>
        <p:spPr>
          <a:xfrm>
            <a:off x="6289852" y="1062513"/>
            <a:ext cx="5336774" cy="167121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5"/>
          <p:cNvSpPr/>
          <p:nvPr/>
        </p:nvSpPr>
        <p:spPr>
          <a:xfrm>
            <a:off x="-1" y="371015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Weak Credential</a:t>
            </a:r>
            <a:endParaRPr dirty="0"/>
          </a:p>
        </p:txBody>
      </p:sp>
      <p:sp>
        <p:nvSpPr>
          <p:cNvPr id="8" name="Google Shape;600;p36">
            <a:extLst>
              <a:ext uri="{FF2B5EF4-FFF2-40B4-BE49-F238E27FC236}">
                <a16:creationId xmlns:a16="http://schemas.microsoft.com/office/drawing/2014/main" id="{8154A9FE-7271-44A4-9441-615749A1BE26}"/>
              </a:ext>
            </a:extLst>
          </p:cNvPr>
          <p:cNvSpPr/>
          <p:nvPr/>
        </p:nvSpPr>
        <p:spPr>
          <a:xfrm>
            <a:off x="0" y="2788323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Directory listing enabled</a:t>
            </a:r>
            <a:endParaRPr dirty="0"/>
          </a:p>
        </p:txBody>
      </p:sp>
      <p:pic>
        <p:nvPicPr>
          <p:cNvPr id="11" name="Google Shape;601;p36">
            <a:extLst>
              <a:ext uri="{FF2B5EF4-FFF2-40B4-BE49-F238E27FC236}">
                <a16:creationId xmlns:a16="http://schemas.microsoft.com/office/drawing/2014/main" id="{2F3D12AF-EF00-454E-BB70-CD15AA43BD1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4057"/>
          <a:stretch/>
        </p:blipFill>
        <p:spPr>
          <a:xfrm>
            <a:off x="1127273" y="3508640"/>
            <a:ext cx="3929974" cy="32757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2" name="Google Shape;602;p36">
            <a:extLst>
              <a:ext uri="{FF2B5EF4-FFF2-40B4-BE49-F238E27FC236}">
                <a16:creationId xmlns:a16="http://schemas.microsoft.com/office/drawing/2014/main" id="{3669F2E7-48BE-4F6D-9FAD-9CBE9D5572D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3997" y="3640079"/>
            <a:ext cx="5242629" cy="29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87;p35">
            <a:extLst>
              <a:ext uri="{FF2B5EF4-FFF2-40B4-BE49-F238E27FC236}">
                <a16:creationId xmlns:a16="http://schemas.microsoft.com/office/drawing/2014/main" id="{D1360445-B881-411D-BD7F-D8D52CE1A322}"/>
              </a:ext>
            </a:extLst>
          </p:cNvPr>
          <p:cNvSpPr txBox="1">
            <a:spLocks/>
          </p:cNvSpPr>
          <p:nvPr/>
        </p:nvSpPr>
        <p:spPr>
          <a:xfrm>
            <a:off x="2434872" y="522435"/>
            <a:ext cx="1577269" cy="6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15" name="Google Shape;587;p35">
            <a:extLst>
              <a:ext uri="{FF2B5EF4-FFF2-40B4-BE49-F238E27FC236}">
                <a16:creationId xmlns:a16="http://schemas.microsoft.com/office/drawing/2014/main" id="{A5755A52-0CB8-4905-BA38-FCCF9F19731D}"/>
              </a:ext>
            </a:extLst>
          </p:cNvPr>
          <p:cNvSpPr txBox="1">
            <a:spLocks/>
          </p:cNvSpPr>
          <p:nvPr/>
        </p:nvSpPr>
        <p:spPr>
          <a:xfrm>
            <a:off x="8598538" y="630341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  <p:sp>
        <p:nvSpPr>
          <p:cNvPr id="16" name="Google Shape;587;p35">
            <a:extLst>
              <a:ext uri="{FF2B5EF4-FFF2-40B4-BE49-F238E27FC236}">
                <a16:creationId xmlns:a16="http://schemas.microsoft.com/office/drawing/2014/main" id="{207BFE81-4F2E-4B11-BD3C-F02BA8891C14}"/>
              </a:ext>
            </a:extLst>
          </p:cNvPr>
          <p:cNvSpPr txBox="1">
            <a:spLocks/>
          </p:cNvSpPr>
          <p:nvPr/>
        </p:nvSpPr>
        <p:spPr>
          <a:xfrm>
            <a:off x="2434872" y="2955749"/>
            <a:ext cx="1577269" cy="6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19" name="Google Shape;587;p35">
            <a:extLst>
              <a:ext uri="{FF2B5EF4-FFF2-40B4-BE49-F238E27FC236}">
                <a16:creationId xmlns:a16="http://schemas.microsoft.com/office/drawing/2014/main" id="{D96ECA1D-5283-4CA4-9891-DACCCED10096}"/>
              </a:ext>
            </a:extLst>
          </p:cNvPr>
          <p:cNvSpPr txBox="1">
            <a:spLocks/>
          </p:cNvSpPr>
          <p:nvPr/>
        </p:nvSpPr>
        <p:spPr>
          <a:xfrm>
            <a:off x="8614230" y="3122234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"/>
          <p:cNvSpPr txBox="1">
            <a:spLocks noGrp="1"/>
          </p:cNvSpPr>
          <p:nvPr>
            <p:ph type="title"/>
          </p:nvPr>
        </p:nvSpPr>
        <p:spPr>
          <a:xfrm>
            <a:off x="4042610" y="-46195"/>
            <a:ext cx="685087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/>
              <a:t>Screenshot Black Box</a:t>
            </a:r>
            <a:endParaRPr/>
          </a:p>
        </p:txBody>
      </p:sp>
      <p:sp>
        <p:nvSpPr>
          <p:cNvPr id="610" name="Google Shape;610;p37"/>
          <p:cNvSpPr/>
          <p:nvPr/>
        </p:nvSpPr>
        <p:spPr>
          <a:xfrm>
            <a:off x="359091" y="840099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Local File Download</a:t>
            </a:r>
            <a:endParaRPr/>
          </a:p>
        </p:txBody>
      </p:sp>
      <p:pic>
        <p:nvPicPr>
          <p:cNvPr id="611" name="Google Shape;61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091" y="2280543"/>
            <a:ext cx="5392979" cy="260018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12" name="Google Shape;61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3319" y="2312012"/>
            <a:ext cx="5429590" cy="26001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7;p35">
            <a:extLst>
              <a:ext uri="{FF2B5EF4-FFF2-40B4-BE49-F238E27FC236}">
                <a16:creationId xmlns:a16="http://schemas.microsoft.com/office/drawing/2014/main" id="{137F2177-DE6E-4AD7-BA05-EC0AA9E75E9F}"/>
              </a:ext>
            </a:extLst>
          </p:cNvPr>
          <p:cNvSpPr txBox="1">
            <a:spLocks/>
          </p:cNvSpPr>
          <p:nvPr/>
        </p:nvSpPr>
        <p:spPr>
          <a:xfrm>
            <a:off x="2532305" y="1667838"/>
            <a:ext cx="1577269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9" name="Google Shape;587;p35">
            <a:extLst>
              <a:ext uri="{FF2B5EF4-FFF2-40B4-BE49-F238E27FC236}">
                <a16:creationId xmlns:a16="http://schemas.microsoft.com/office/drawing/2014/main" id="{C8DA778B-63F1-4A7B-AE7D-60D5654DFEAD}"/>
              </a:ext>
            </a:extLst>
          </p:cNvPr>
          <p:cNvSpPr txBox="1">
            <a:spLocks/>
          </p:cNvSpPr>
          <p:nvPr/>
        </p:nvSpPr>
        <p:spPr>
          <a:xfrm>
            <a:off x="8692520" y="1667838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7" name="Google Shape;617;p39"/>
          <p:cNvGraphicFramePr/>
          <p:nvPr/>
        </p:nvGraphicFramePr>
        <p:xfrm>
          <a:off x="2806235" y="1136473"/>
          <a:ext cx="9312450" cy="5596895"/>
        </p:xfrm>
        <a:graphic>
          <a:graphicData uri="http://schemas.openxmlformats.org/drawingml/2006/table">
            <a:tbl>
              <a:tblPr firstRow="1" bandRow="1">
                <a:noFill/>
                <a:tableStyleId>{27466373-167A-4411-B53E-ED9E1218B0F8}</a:tableStyleId>
              </a:tblPr>
              <a:tblGrid>
                <a:gridCol w="45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5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3100">
                <a:tc grid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</a:rPr>
                        <a:t>Findings Grey Box Website Main Dealer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AEABA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AE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No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Risk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Problem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Solved Description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</a:rPr>
                        <a:t>Status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Critical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Authenticated SQL Injection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Serangan ke system database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diberikan filter protect terhadap serangan Sql Injection di setiap baris code input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Done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Medium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Stored Cross Site Scripting (XSS)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Menyisipkan kode javascript ke inputan form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disetiap echo / cetak data dari database, di berikan fungsi tertentu untuk mengabaikan script javascript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Done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Medium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Directory Listing Enabled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List folder yang mudah diakses oleh public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memberikan index file di setiap directory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Done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Medium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File Error Log Disclosure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File Log error yang mudah diakses public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mendisable log disclosure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Done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Medium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Insecure Error Handling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Fitur menampilkan error sistem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/>
                        <a:t>mendisable error handling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Done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8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Medium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PHPinfo Disclosure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file phpinfo yang mengandung informasi mengenai PHP yang ada pada server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mendisable file phpinfo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Done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9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Low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Weak Password Policy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kebijakan password policy yang mudah ditebak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memberikan fitur notification user untuk update password secara berkala dengan password yang mengandung karakter, angka dan huruf beserta huruf besar dan kecil. jika tidak segera update, sistem tidak bisa diakses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Done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A8D0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18" name="Google Shape;618;p39"/>
          <p:cNvGraphicFramePr/>
          <p:nvPr/>
        </p:nvGraphicFramePr>
        <p:xfrm>
          <a:off x="180513" y="1410800"/>
          <a:ext cx="2302300" cy="2194640"/>
        </p:xfrm>
        <a:graphic>
          <a:graphicData uri="http://schemas.openxmlformats.org/drawingml/2006/table">
            <a:tbl>
              <a:tblPr firstRow="1" bandRow="1">
                <a:noFill/>
                <a:tableStyleId>{3DE32DDA-38CB-4C76-B94A-3DDC26047ADC}</a:tableStyleId>
              </a:tblPr>
              <a:tblGrid>
                <a:gridCol w="128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6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Current Risk Level</a:t>
                      </a:r>
                      <a:endParaRPr sz="80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Level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Risk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%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Critical</a:t>
                      </a:r>
                      <a:endParaRPr sz="800"/>
                    </a:p>
                  </a:txBody>
                  <a:tcPr marL="91450" marR="91450" marT="45725" marB="45725"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14,29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High</a:t>
                      </a:r>
                      <a:endParaRPr sz="800"/>
                    </a:p>
                  </a:txBody>
                  <a:tcPr marL="91450" marR="91450" marT="45725" marB="45725">
                    <a:solidFill>
                      <a:srgbClr val="C55A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0,00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Medium</a:t>
                      </a:r>
                      <a:endParaRPr sz="800"/>
                    </a:p>
                  </a:txBody>
                  <a:tcPr marL="91450" marR="91450" marT="45725" marB="45725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71,43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Low</a:t>
                      </a:r>
                      <a:endParaRPr sz="800"/>
                    </a:p>
                  </a:txBody>
                  <a:tcPr marL="91450" marR="91450" marT="45725" marB="457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14,29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Info</a:t>
                      </a:r>
                      <a:endParaRPr sz="800"/>
                    </a:p>
                  </a:txBody>
                  <a:tcPr marL="91450" marR="91450" marT="45725" marB="457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0,00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7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/>
                        <a:t>TOTAL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7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100%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19" name="Google Shape;619;p39"/>
          <p:cNvGraphicFramePr/>
          <p:nvPr/>
        </p:nvGraphicFramePr>
        <p:xfrm>
          <a:off x="102725" y="4119525"/>
          <a:ext cx="2457900" cy="19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20" name="Google Shape;620;p39"/>
          <p:cNvSpPr/>
          <p:nvPr/>
        </p:nvSpPr>
        <p:spPr>
          <a:xfrm>
            <a:off x="178925" y="228600"/>
            <a:ext cx="5368500" cy="675300"/>
          </a:xfrm>
          <a:prstGeom prst="rect">
            <a:avLst/>
          </a:prstGeom>
          <a:solidFill>
            <a:srgbClr val="666666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FINDING GREY BOX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</a:pPr>
            <a:r>
              <a:rPr lang="en-US" sz="12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Pengujian atau serangan yang dilakukan dari dalam sistem sebagai pengguna setelah melalui authentifikasi login.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17001" y="5643358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591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0"/>
          <p:cNvSpPr txBox="1">
            <a:spLocks noGrp="1"/>
          </p:cNvSpPr>
          <p:nvPr>
            <p:ph type="title"/>
          </p:nvPr>
        </p:nvSpPr>
        <p:spPr>
          <a:xfrm>
            <a:off x="3889117" y="-135944"/>
            <a:ext cx="685087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 dirty="0"/>
              <a:t>Screenshot Grey Box</a:t>
            </a:r>
            <a:endParaRPr dirty="0"/>
          </a:p>
        </p:txBody>
      </p:sp>
      <p:sp>
        <p:nvSpPr>
          <p:cNvPr id="628" name="Google Shape;628;p40"/>
          <p:cNvSpPr/>
          <p:nvPr/>
        </p:nvSpPr>
        <p:spPr>
          <a:xfrm>
            <a:off x="0" y="417824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Authenticated SQL Injection</a:t>
            </a:r>
            <a:endParaRPr/>
          </a:p>
        </p:txBody>
      </p:sp>
      <p:pic>
        <p:nvPicPr>
          <p:cNvPr id="629" name="Google Shape;629;p40"/>
          <p:cNvPicPr preferRelativeResize="0"/>
          <p:nvPr/>
        </p:nvPicPr>
        <p:blipFill rotWithShape="1">
          <a:blip r:embed="rId3">
            <a:alphaModFix/>
          </a:blip>
          <a:srcRect b="3166"/>
          <a:stretch/>
        </p:blipFill>
        <p:spPr>
          <a:xfrm>
            <a:off x="429696" y="1117665"/>
            <a:ext cx="4957635" cy="234409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30" name="Google Shape;630;p40"/>
          <p:cNvPicPr preferRelativeResize="0"/>
          <p:nvPr/>
        </p:nvPicPr>
        <p:blipFill rotWithShape="1">
          <a:blip r:embed="rId4">
            <a:alphaModFix/>
          </a:blip>
          <a:srcRect b="12756"/>
          <a:stretch/>
        </p:blipFill>
        <p:spPr>
          <a:xfrm>
            <a:off x="6885546" y="969264"/>
            <a:ext cx="4004622" cy="28462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7;p35">
            <a:extLst>
              <a:ext uri="{FF2B5EF4-FFF2-40B4-BE49-F238E27FC236}">
                <a16:creationId xmlns:a16="http://schemas.microsoft.com/office/drawing/2014/main" id="{BB94EA4C-CDC6-442F-8CDB-DD21F9624200}"/>
              </a:ext>
            </a:extLst>
          </p:cNvPr>
          <p:cNvSpPr txBox="1">
            <a:spLocks/>
          </p:cNvSpPr>
          <p:nvPr/>
        </p:nvSpPr>
        <p:spPr>
          <a:xfrm>
            <a:off x="2311848" y="585249"/>
            <a:ext cx="1577269" cy="6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9" name="Google Shape;587;p35">
            <a:extLst>
              <a:ext uri="{FF2B5EF4-FFF2-40B4-BE49-F238E27FC236}">
                <a16:creationId xmlns:a16="http://schemas.microsoft.com/office/drawing/2014/main" id="{924E5559-4A5D-417E-A6F5-9B8948784436}"/>
              </a:ext>
            </a:extLst>
          </p:cNvPr>
          <p:cNvSpPr txBox="1">
            <a:spLocks/>
          </p:cNvSpPr>
          <p:nvPr/>
        </p:nvSpPr>
        <p:spPr>
          <a:xfrm>
            <a:off x="8523592" y="3850374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  <p:pic>
        <p:nvPicPr>
          <p:cNvPr id="10" name="Google Shape;639;p41">
            <a:extLst>
              <a:ext uri="{FF2B5EF4-FFF2-40B4-BE49-F238E27FC236}">
                <a16:creationId xmlns:a16="http://schemas.microsoft.com/office/drawing/2014/main" id="{1B69EB14-6B06-44D6-9953-EC28B8C1A6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581" t="-42605" r="581" b="17070"/>
          <a:stretch/>
        </p:blipFill>
        <p:spPr>
          <a:xfrm>
            <a:off x="239774" y="3255270"/>
            <a:ext cx="5370469" cy="313669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1" name="Google Shape;640;p41">
            <a:extLst>
              <a:ext uri="{FF2B5EF4-FFF2-40B4-BE49-F238E27FC236}">
                <a16:creationId xmlns:a16="http://schemas.microsoft.com/office/drawing/2014/main" id="{B9B96483-EF73-4D07-837C-EFF8003B336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64736" y="4192635"/>
            <a:ext cx="4630834" cy="2548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87;p35">
            <a:extLst>
              <a:ext uri="{FF2B5EF4-FFF2-40B4-BE49-F238E27FC236}">
                <a16:creationId xmlns:a16="http://schemas.microsoft.com/office/drawing/2014/main" id="{DD8AAEB7-1BC3-4CDE-9732-4235B64BBB4F}"/>
              </a:ext>
            </a:extLst>
          </p:cNvPr>
          <p:cNvSpPr txBox="1">
            <a:spLocks/>
          </p:cNvSpPr>
          <p:nvPr/>
        </p:nvSpPr>
        <p:spPr>
          <a:xfrm>
            <a:off x="2409657" y="3779215"/>
            <a:ext cx="1577269" cy="6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13" name="Google Shape;587;p35">
            <a:extLst>
              <a:ext uri="{FF2B5EF4-FFF2-40B4-BE49-F238E27FC236}">
                <a16:creationId xmlns:a16="http://schemas.microsoft.com/office/drawing/2014/main" id="{9B3EA3DE-CD76-4D72-9E14-7D3ADBF73DA0}"/>
              </a:ext>
            </a:extLst>
          </p:cNvPr>
          <p:cNvSpPr txBox="1">
            <a:spLocks/>
          </p:cNvSpPr>
          <p:nvPr/>
        </p:nvSpPr>
        <p:spPr>
          <a:xfrm>
            <a:off x="8523592" y="555844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  <p:sp>
        <p:nvSpPr>
          <p:cNvPr id="15" name="Google Shape;638;p41">
            <a:extLst>
              <a:ext uri="{FF2B5EF4-FFF2-40B4-BE49-F238E27FC236}">
                <a16:creationId xmlns:a16="http://schemas.microsoft.com/office/drawing/2014/main" id="{07144906-C98E-418E-91CC-5CCF04E38471}"/>
              </a:ext>
            </a:extLst>
          </p:cNvPr>
          <p:cNvSpPr/>
          <p:nvPr/>
        </p:nvSpPr>
        <p:spPr>
          <a:xfrm>
            <a:off x="18650" y="3561811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Stored Cross Site Scripting (XSS)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2"/>
          <p:cNvSpPr txBox="1">
            <a:spLocks noGrp="1"/>
          </p:cNvSpPr>
          <p:nvPr>
            <p:ph type="title"/>
          </p:nvPr>
        </p:nvSpPr>
        <p:spPr>
          <a:xfrm>
            <a:off x="4075533" y="-173415"/>
            <a:ext cx="685087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 dirty="0"/>
              <a:t>Screenshot Grey Box</a:t>
            </a:r>
            <a:endParaRPr dirty="0"/>
          </a:p>
        </p:txBody>
      </p:sp>
      <p:sp>
        <p:nvSpPr>
          <p:cNvPr id="648" name="Google Shape;648;p42"/>
          <p:cNvSpPr/>
          <p:nvPr/>
        </p:nvSpPr>
        <p:spPr>
          <a:xfrm>
            <a:off x="-2" y="355334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Directory Listing Enabled</a:t>
            </a:r>
            <a:endParaRPr/>
          </a:p>
        </p:txBody>
      </p:sp>
      <p:pic>
        <p:nvPicPr>
          <p:cNvPr id="649" name="Google Shape;6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03" y="1110734"/>
            <a:ext cx="4147090" cy="22309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50" name="Google Shape;65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5166" y="1132521"/>
            <a:ext cx="4147090" cy="2296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7;p35">
            <a:extLst>
              <a:ext uri="{FF2B5EF4-FFF2-40B4-BE49-F238E27FC236}">
                <a16:creationId xmlns:a16="http://schemas.microsoft.com/office/drawing/2014/main" id="{91B224B2-F08C-478A-8DAC-3708B09DD2C7}"/>
              </a:ext>
            </a:extLst>
          </p:cNvPr>
          <p:cNvSpPr txBox="1">
            <a:spLocks/>
          </p:cNvSpPr>
          <p:nvPr/>
        </p:nvSpPr>
        <p:spPr>
          <a:xfrm>
            <a:off x="8496856" y="697313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  <p:sp>
        <p:nvSpPr>
          <p:cNvPr id="9" name="Google Shape;587;p35">
            <a:extLst>
              <a:ext uri="{FF2B5EF4-FFF2-40B4-BE49-F238E27FC236}">
                <a16:creationId xmlns:a16="http://schemas.microsoft.com/office/drawing/2014/main" id="{7FDB8083-A364-4681-AC6C-7774B2DDD6E8}"/>
              </a:ext>
            </a:extLst>
          </p:cNvPr>
          <p:cNvSpPr txBox="1">
            <a:spLocks/>
          </p:cNvSpPr>
          <p:nvPr/>
        </p:nvSpPr>
        <p:spPr>
          <a:xfrm>
            <a:off x="1959081" y="625383"/>
            <a:ext cx="1577269" cy="6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10" name="Google Shape;587;p35">
            <a:extLst>
              <a:ext uri="{FF2B5EF4-FFF2-40B4-BE49-F238E27FC236}">
                <a16:creationId xmlns:a16="http://schemas.microsoft.com/office/drawing/2014/main" id="{BF3C9229-EC81-42F5-82FF-39354F99018F}"/>
              </a:ext>
            </a:extLst>
          </p:cNvPr>
          <p:cNvSpPr txBox="1">
            <a:spLocks/>
          </p:cNvSpPr>
          <p:nvPr/>
        </p:nvSpPr>
        <p:spPr>
          <a:xfrm>
            <a:off x="1964844" y="3881886"/>
            <a:ext cx="1577269" cy="6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12" name="Google Shape;587;p35">
            <a:extLst>
              <a:ext uri="{FF2B5EF4-FFF2-40B4-BE49-F238E27FC236}">
                <a16:creationId xmlns:a16="http://schemas.microsoft.com/office/drawing/2014/main" id="{781F6342-56A5-4268-A55E-C082F29828A5}"/>
              </a:ext>
            </a:extLst>
          </p:cNvPr>
          <p:cNvSpPr txBox="1">
            <a:spLocks/>
          </p:cNvSpPr>
          <p:nvPr/>
        </p:nvSpPr>
        <p:spPr>
          <a:xfrm>
            <a:off x="8496856" y="4017341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  <p:sp>
        <p:nvSpPr>
          <p:cNvPr id="13" name="Google Shape;658;p43">
            <a:extLst>
              <a:ext uri="{FF2B5EF4-FFF2-40B4-BE49-F238E27FC236}">
                <a16:creationId xmlns:a16="http://schemas.microsoft.com/office/drawing/2014/main" id="{BCF863A7-D908-4A7E-B84E-72272D16ABF1}"/>
              </a:ext>
            </a:extLst>
          </p:cNvPr>
          <p:cNvSpPr/>
          <p:nvPr/>
        </p:nvSpPr>
        <p:spPr>
          <a:xfrm>
            <a:off x="-3" y="3594765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File Error Log Disclosure</a:t>
            </a:r>
            <a:endParaRPr dirty="0"/>
          </a:p>
        </p:txBody>
      </p:sp>
      <p:pic>
        <p:nvPicPr>
          <p:cNvPr id="14" name="Google Shape;659;p43">
            <a:extLst>
              <a:ext uri="{FF2B5EF4-FFF2-40B4-BE49-F238E27FC236}">
                <a16:creationId xmlns:a16="http://schemas.microsoft.com/office/drawing/2014/main" id="{F73097C7-23B2-4BC6-B328-799717C17F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887" y="4430761"/>
            <a:ext cx="4889656" cy="218774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5" name="Google Shape;660;p43">
            <a:extLst>
              <a:ext uri="{FF2B5EF4-FFF2-40B4-BE49-F238E27FC236}">
                <a16:creationId xmlns:a16="http://schemas.microsoft.com/office/drawing/2014/main" id="{489C3262-09B1-4118-8388-84EA9D3811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0370" y="4430760"/>
            <a:ext cx="4600177" cy="218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4"/>
          <p:cNvSpPr txBox="1">
            <a:spLocks noGrp="1"/>
          </p:cNvSpPr>
          <p:nvPr>
            <p:ph type="title"/>
          </p:nvPr>
        </p:nvSpPr>
        <p:spPr>
          <a:xfrm>
            <a:off x="4395537" y="-241681"/>
            <a:ext cx="685087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 dirty="0"/>
              <a:t>Screenshot Grey Box</a:t>
            </a:r>
            <a:endParaRPr dirty="0"/>
          </a:p>
        </p:txBody>
      </p:sp>
      <p:sp>
        <p:nvSpPr>
          <p:cNvPr id="668" name="Google Shape;668;p44"/>
          <p:cNvSpPr/>
          <p:nvPr/>
        </p:nvSpPr>
        <p:spPr>
          <a:xfrm>
            <a:off x="-11921" y="287068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Insecure Error Handling</a:t>
            </a:r>
            <a:endParaRPr/>
          </a:p>
        </p:txBody>
      </p:sp>
      <p:pic>
        <p:nvPicPr>
          <p:cNvPr id="669" name="Google Shape;66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002" y="1150668"/>
            <a:ext cx="3852995" cy="217160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70" name="Google Shape;67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450" y="1097306"/>
            <a:ext cx="4234095" cy="22783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7;p35">
            <a:extLst>
              <a:ext uri="{FF2B5EF4-FFF2-40B4-BE49-F238E27FC236}">
                <a16:creationId xmlns:a16="http://schemas.microsoft.com/office/drawing/2014/main" id="{2EA68180-7770-414C-AAC8-BFCB01C27E77}"/>
              </a:ext>
            </a:extLst>
          </p:cNvPr>
          <p:cNvSpPr txBox="1">
            <a:spLocks/>
          </p:cNvSpPr>
          <p:nvPr/>
        </p:nvSpPr>
        <p:spPr>
          <a:xfrm>
            <a:off x="1763610" y="571838"/>
            <a:ext cx="1577269" cy="6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9" name="Google Shape;587;p35">
            <a:extLst>
              <a:ext uri="{FF2B5EF4-FFF2-40B4-BE49-F238E27FC236}">
                <a16:creationId xmlns:a16="http://schemas.microsoft.com/office/drawing/2014/main" id="{32547923-5155-4290-92F2-057941D19ECF}"/>
              </a:ext>
            </a:extLst>
          </p:cNvPr>
          <p:cNvSpPr txBox="1">
            <a:spLocks/>
          </p:cNvSpPr>
          <p:nvPr/>
        </p:nvSpPr>
        <p:spPr>
          <a:xfrm>
            <a:off x="8184666" y="634322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  <p:sp>
        <p:nvSpPr>
          <p:cNvPr id="10" name="Google Shape;587;p35">
            <a:extLst>
              <a:ext uri="{FF2B5EF4-FFF2-40B4-BE49-F238E27FC236}">
                <a16:creationId xmlns:a16="http://schemas.microsoft.com/office/drawing/2014/main" id="{9E07B065-47C8-48D8-9F20-DC01FC89C502}"/>
              </a:ext>
            </a:extLst>
          </p:cNvPr>
          <p:cNvSpPr txBox="1">
            <a:spLocks/>
          </p:cNvSpPr>
          <p:nvPr/>
        </p:nvSpPr>
        <p:spPr>
          <a:xfrm>
            <a:off x="8184666" y="3983874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  <p:sp>
        <p:nvSpPr>
          <p:cNvPr id="11" name="Google Shape;587;p35">
            <a:extLst>
              <a:ext uri="{FF2B5EF4-FFF2-40B4-BE49-F238E27FC236}">
                <a16:creationId xmlns:a16="http://schemas.microsoft.com/office/drawing/2014/main" id="{F31F3978-8519-43FC-9D41-58B1EF11DC56}"/>
              </a:ext>
            </a:extLst>
          </p:cNvPr>
          <p:cNvSpPr txBox="1">
            <a:spLocks/>
          </p:cNvSpPr>
          <p:nvPr/>
        </p:nvSpPr>
        <p:spPr>
          <a:xfrm>
            <a:off x="1948721" y="3838450"/>
            <a:ext cx="1577269" cy="6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12" name="Google Shape;678;p45">
            <a:extLst>
              <a:ext uri="{FF2B5EF4-FFF2-40B4-BE49-F238E27FC236}">
                <a16:creationId xmlns:a16="http://schemas.microsoft.com/office/drawing/2014/main" id="{07132C40-D55F-429D-A179-5FB5349CA4B2}"/>
              </a:ext>
            </a:extLst>
          </p:cNvPr>
          <p:cNvSpPr/>
          <p:nvPr/>
        </p:nvSpPr>
        <p:spPr>
          <a:xfrm>
            <a:off x="11017" y="3567470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PHPinfo Disclosure</a:t>
            </a:r>
            <a:endParaRPr/>
          </a:p>
        </p:txBody>
      </p:sp>
      <p:pic>
        <p:nvPicPr>
          <p:cNvPr id="13" name="Google Shape;679;p45">
            <a:extLst>
              <a:ext uri="{FF2B5EF4-FFF2-40B4-BE49-F238E27FC236}">
                <a16:creationId xmlns:a16="http://schemas.microsoft.com/office/drawing/2014/main" id="{5AA1E401-D921-43A0-8141-E2A390201C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849" y="4399324"/>
            <a:ext cx="4112321" cy="21716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4" name="Google Shape;680;p45">
            <a:extLst>
              <a:ext uri="{FF2B5EF4-FFF2-40B4-BE49-F238E27FC236}">
                <a16:creationId xmlns:a16="http://schemas.microsoft.com/office/drawing/2014/main" id="{2B1D3744-C240-4CEB-84F3-8327DA5647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4294" y="4387326"/>
            <a:ext cx="4342408" cy="227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"/>
          <p:cNvSpPr txBox="1">
            <a:spLocks noGrp="1"/>
          </p:cNvSpPr>
          <p:nvPr>
            <p:ph type="title"/>
          </p:nvPr>
        </p:nvSpPr>
        <p:spPr>
          <a:xfrm>
            <a:off x="0" y="-63501"/>
            <a:ext cx="6850879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/>
              <a:t>Screenshot Grey Box</a:t>
            </a:r>
            <a:endParaRPr/>
          </a:p>
        </p:txBody>
      </p:sp>
      <p:sp>
        <p:nvSpPr>
          <p:cNvPr id="688" name="Google Shape;688;p46"/>
          <p:cNvSpPr/>
          <p:nvPr/>
        </p:nvSpPr>
        <p:spPr>
          <a:xfrm>
            <a:off x="359092" y="965915"/>
            <a:ext cx="4586395" cy="33485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 Weak Password Policy</a:t>
            </a:r>
            <a:endParaRPr/>
          </a:p>
        </p:txBody>
      </p:sp>
      <p:pic>
        <p:nvPicPr>
          <p:cNvPr id="689" name="Google Shape;68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092" y="2112650"/>
            <a:ext cx="4586395" cy="361290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690" name="Google Shape;69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7118" y="2112650"/>
            <a:ext cx="5897842" cy="32712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7;p35">
            <a:extLst>
              <a:ext uri="{FF2B5EF4-FFF2-40B4-BE49-F238E27FC236}">
                <a16:creationId xmlns:a16="http://schemas.microsoft.com/office/drawing/2014/main" id="{26A1D80F-6A52-43F4-A8E6-375FB30557E1}"/>
              </a:ext>
            </a:extLst>
          </p:cNvPr>
          <p:cNvSpPr txBox="1">
            <a:spLocks/>
          </p:cNvSpPr>
          <p:nvPr/>
        </p:nvSpPr>
        <p:spPr>
          <a:xfrm>
            <a:off x="1863654" y="1428320"/>
            <a:ext cx="1577269" cy="68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Before</a:t>
            </a:r>
          </a:p>
        </p:txBody>
      </p:sp>
      <p:sp>
        <p:nvSpPr>
          <p:cNvPr id="9" name="Google Shape;587;p35">
            <a:extLst>
              <a:ext uri="{FF2B5EF4-FFF2-40B4-BE49-F238E27FC236}">
                <a16:creationId xmlns:a16="http://schemas.microsoft.com/office/drawing/2014/main" id="{6D6E5C42-027E-45E6-8D65-DEA8B76E4F84}"/>
              </a:ext>
            </a:extLst>
          </p:cNvPr>
          <p:cNvSpPr txBox="1">
            <a:spLocks/>
          </p:cNvSpPr>
          <p:nvPr/>
        </p:nvSpPr>
        <p:spPr>
          <a:xfrm>
            <a:off x="7765566" y="1699230"/>
            <a:ext cx="1142898" cy="41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After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03020" y="5641467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514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B0BA42-52B6-47A9-BCF6-914B5968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1" name="Google Shape;705;gbc7895cf12_0_5">
            <a:extLst>
              <a:ext uri="{FF2B5EF4-FFF2-40B4-BE49-F238E27FC236}">
                <a16:creationId xmlns:a16="http://schemas.microsoft.com/office/drawing/2014/main" id="{16A8D1C1-BB38-46B1-8C5C-C919B518FA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61" y="3702602"/>
            <a:ext cx="11718750" cy="213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702;gbc7895cf12_0_5">
            <a:extLst>
              <a:ext uri="{FF2B5EF4-FFF2-40B4-BE49-F238E27FC236}">
                <a16:creationId xmlns:a16="http://schemas.microsoft.com/office/drawing/2014/main" id="{71C379D1-DA56-4F16-A03A-A177D0AF64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3903" y="62630"/>
            <a:ext cx="6096000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703;gbc7895cf12_0_5">
            <a:extLst>
              <a:ext uri="{FF2B5EF4-FFF2-40B4-BE49-F238E27FC236}">
                <a16:creationId xmlns:a16="http://schemas.microsoft.com/office/drawing/2014/main" id="{A4569DF5-8650-4150-A4B4-76DE8FDDBBA8}"/>
              </a:ext>
            </a:extLst>
          </p:cNvPr>
          <p:cNvSpPr/>
          <p:nvPr/>
        </p:nvSpPr>
        <p:spPr>
          <a:xfrm>
            <a:off x="2474079" y="127272"/>
            <a:ext cx="670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</a:t>
            </a:r>
            <a:r>
              <a:rPr lang="en-US" sz="2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NEXT PHASE</a:t>
            </a:r>
            <a:endParaRPr dirty="0"/>
          </a:p>
        </p:txBody>
      </p:sp>
      <p:sp>
        <p:nvSpPr>
          <p:cNvPr id="54" name="Google Shape;706;gbc7895cf12_0_5">
            <a:extLst>
              <a:ext uri="{FF2B5EF4-FFF2-40B4-BE49-F238E27FC236}">
                <a16:creationId xmlns:a16="http://schemas.microsoft.com/office/drawing/2014/main" id="{20A1775A-119B-4CCE-BC4A-981785A875A2}"/>
              </a:ext>
            </a:extLst>
          </p:cNvPr>
          <p:cNvSpPr/>
          <p:nvPr/>
        </p:nvSpPr>
        <p:spPr>
          <a:xfrm>
            <a:off x="304361" y="3667309"/>
            <a:ext cx="3011400" cy="19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707;gbc7895cf12_0_5">
            <a:extLst>
              <a:ext uri="{FF2B5EF4-FFF2-40B4-BE49-F238E27FC236}">
                <a16:creationId xmlns:a16="http://schemas.microsoft.com/office/drawing/2014/main" id="{DA58D313-F284-4CC7-96E9-1040E550E050}"/>
              </a:ext>
            </a:extLst>
          </p:cNvPr>
          <p:cNvSpPr txBox="1"/>
          <p:nvPr/>
        </p:nvSpPr>
        <p:spPr>
          <a:xfrm>
            <a:off x="304361" y="3339550"/>
            <a:ext cx="34258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Timeline NMS Next Phase H23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7DC555-27CC-488F-8B98-242E3FED9F1A}"/>
              </a:ext>
            </a:extLst>
          </p:cNvPr>
          <p:cNvSpPr/>
          <p:nvPr/>
        </p:nvSpPr>
        <p:spPr>
          <a:xfrm>
            <a:off x="7425018" y="5964381"/>
            <a:ext cx="3069770" cy="7663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Phase NMS H23 </a:t>
            </a:r>
            <a:r>
              <a:rPr lang="en-US" sz="1600" b="1" dirty="0" err="1"/>
              <a:t>sudah</a:t>
            </a:r>
            <a:r>
              <a:rPr lang="en-US" sz="1600" b="1" dirty="0"/>
              <a:t> </a:t>
            </a:r>
            <a:r>
              <a:rPr lang="en-US" sz="1600" b="1" dirty="0" err="1"/>
              <a:t>selesai</a:t>
            </a:r>
            <a:r>
              <a:rPr lang="en-US" sz="1600" b="1" dirty="0"/>
              <a:t> di </a:t>
            </a:r>
            <a:r>
              <a:rPr lang="en-US" sz="1600" b="1" dirty="0" err="1"/>
              <a:t>akhir</a:t>
            </a:r>
            <a:r>
              <a:rPr lang="en-US" sz="1600" b="1" dirty="0"/>
              <a:t> </a:t>
            </a:r>
            <a:r>
              <a:rPr lang="en-US" sz="1600" b="1" dirty="0" err="1"/>
              <a:t>bulan</a:t>
            </a:r>
            <a:r>
              <a:rPr lang="en-US" sz="1600" b="1" dirty="0"/>
              <a:t> November  2020</a:t>
            </a:r>
          </a:p>
        </p:txBody>
      </p:sp>
      <p:sp>
        <p:nvSpPr>
          <p:cNvPr id="22" name="Google Shape;707;gbc7895cf12_0_5">
            <a:extLst>
              <a:ext uri="{FF2B5EF4-FFF2-40B4-BE49-F238E27FC236}">
                <a16:creationId xmlns:a16="http://schemas.microsoft.com/office/drawing/2014/main" id="{5521F05D-358A-46EF-AB8C-F64832C545F9}"/>
              </a:ext>
            </a:extLst>
          </p:cNvPr>
          <p:cNvSpPr txBox="1"/>
          <p:nvPr/>
        </p:nvSpPr>
        <p:spPr>
          <a:xfrm>
            <a:off x="304361" y="759094"/>
            <a:ext cx="34258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Timeline NMS Next Phase H1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D7480-14E0-46AC-BBAB-4EF089D2D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81" y="1166397"/>
            <a:ext cx="11718749" cy="216990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A8C1AB-1EFD-43D1-BAF4-03F526980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7188" y="5788336"/>
            <a:ext cx="1069664" cy="10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702;gbc7895cf12_0_5">
            <a:extLst>
              <a:ext uri="{FF2B5EF4-FFF2-40B4-BE49-F238E27FC236}">
                <a16:creationId xmlns:a16="http://schemas.microsoft.com/office/drawing/2014/main" id="{71C379D1-DA56-4F16-A03A-A177D0AF64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3903" y="62630"/>
            <a:ext cx="6096000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703;gbc7895cf12_0_5">
            <a:extLst>
              <a:ext uri="{FF2B5EF4-FFF2-40B4-BE49-F238E27FC236}">
                <a16:creationId xmlns:a16="http://schemas.microsoft.com/office/drawing/2014/main" id="{A4569DF5-8650-4150-A4B4-76DE8FDDBBA8}"/>
              </a:ext>
            </a:extLst>
          </p:cNvPr>
          <p:cNvSpPr/>
          <p:nvPr/>
        </p:nvSpPr>
        <p:spPr>
          <a:xfrm>
            <a:off x="2474079" y="127272"/>
            <a:ext cx="670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</a:t>
            </a:r>
            <a:r>
              <a:rPr lang="en-US" sz="2800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NEXT PHASE H23</a:t>
            </a:r>
            <a:endParaRPr dirty="0"/>
          </a:p>
        </p:txBody>
      </p:sp>
      <p:sp>
        <p:nvSpPr>
          <p:cNvPr id="54" name="Google Shape;706;gbc7895cf12_0_5">
            <a:extLst>
              <a:ext uri="{FF2B5EF4-FFF2-40B4-BE49-F238E27FC236}">
                <a16:creationId xmlns:a16="http://schemas.microsoft.com/office/drawing/2014/main" id="{20A1775A-119B-4CCE-BC4A-981785A875A2}"/>
              </a:ext>
            </a:extLst>
          </p:cNvPr>
          <p:cNvSpPr/>
          <p:nvPr/>
        </p:nvSpPr>
        <p:spPr>
          <a:xfrm>
            <a:off x="304361" y="3667309"/>
            <a:ext cx="3011400" cy="19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707;gbc7895cf12_0_5">
            <a:extLst>
              <a:ext uri="{FF2B5EF4-FFF2-40B4-BE49-F238E27FC236}">
                <a16:creationId xmlns:a16="http://schemas.microsoft.com/office/drawing/2014/main" id="{2479865E-0435-4A38-8647-CF6575C30B75}"/>
              </a:ext>
            </a:extLst>
          </p:cNvPr>
          <p:cNvSpPr txBox="1"/>
          <p:nvPr/>
        </p:nvSpPr>
        <p:spPr>
          <a:xfrm>
            <a:off x="-561971" y="1000966"/>
            <a:ext cx="34258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PUD Notification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5992C-DC9E-4A0A-A872-4C12206E8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1" y="1444034"/>
            <a:ext cx="7420272" cy="2200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1A631-0A5F-43F5-BEC6-AC543036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956" y="3886759"/>
            <a:ext cx="7585738" cy="2825653"/>
          </a:xfrm>
          <a:prstGeom prst="rect">
            <a:avLst/>
          </a:prstGeom>
        </p:spPr>
      </p:pic>
      <p:sp>
        <p:nvSpPr>
          <p:cNvPr id="17" name="Google Shape;707;gbc7895cf12_0_5">
            <a:extLst>
              <a:ext uri="{FF2B5EF4-FFF2-40B4-BE49-F238E27FC236}">
                <a16:creationId xmlns:a16="http://schemas.microsoft.com/office/drawing/2014/main" id="{16C585DF-F82E-4C0F-B84C-2230C2E1BF56}"/>
              </a:ext>
            </a:extLst>
          </p:cNvPr>
          <p:cNvSpPr txBox="1"/>
          <p:nvPr/>
        </p:nvSpPr>
        <p:spPr>
          <a:xfrm>
            <a:off x="7724633" y="3425124"/>
            <a:ext cx="34258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Service Execution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6762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03020" y="5641467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575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D3B3B4AD-6482-4358-B70D-101FEDD3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297" y="6352579"/>
            <a:ext cx="2086972" cy="555354"/>
          </a:xfrm>
        </p:spPr>
        <p:txBody>
          <a:bodyPr>
            <a:normAutofit/>
          </a:bodyPr>
          <a:lstStyle/>
          <a:p>
            <a:r>
              <a:rPr lang="en-US" sz="1400" dirty="0" err="1"/>
              <a:t>Licensi</a:t>
            </a:r>
            <a:r>
              <a:rPr lang="en-US" sz="1400" dirty="0"/>
              <a:t> Windows </a:t>
            </a:r>
            <a:endParaRPr lang="en-ID" sz="14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232EAF-EF20-4A00-B488-86DF9CDD3A81}"/>
              </a:ext>
            </a:extLst>
          </p:cNvPr>
          <p:cNvSpPr/>
          <p:nvPr/>
        </p:nvSpPr>
        <p:spPr>
          <a:xfrm flipH="1">
            <a:off x="758668" y="926857"/>
            <a:ext cx="9587267" cy="21053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2D863-678E-4144-8AE6-5A051FAE3A41}"/>
              </a:ext>
            </a:extLst>
          </p:cNvPr>
          <p:cNvSpPr/>
          <p:nvPr/>
        </p:nvSpPr>
        <p:spPr>
          <a:xfrm flipH="1">
            <a:off x="1833154" y="1095012"/>
            <a:ext cx="7996182" cy="1796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631976-A463-4B78-896C-AA565DC48328}"/>
              </a:ext>
            </a:extLst>
          </p:cNvPr>
          <p:cNvGrpSpPr/>
          <p:nvPr/>
        </p:nvGrpSpPr>
        <p:grpSpPr>
          <a:xfrm>
            <a:off x="232915" y="1384807"/>
            <a:ext cx="1366502" cy="1191918"/>
            <a:chOff x="1043608" y="2309090"/>
            <a:chExt cx="970807" cy="84677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755B64F-F41D-4988-8A41-0D0E8C77413E}"/>
                </a:ext>
              </a:extLst>
            </p:cNvPr>
            <p:cNvSpPr/>
            <p:nvPr/>
          </p:nvSpPr>
          <p:spPr>
            <a:xfrm>
              <a:off x="1043608" y="2309090"/>
              <a:ext cx="846777" cy="84677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ECBA18-8398-464C-AAD3-463A68DB1750}"/>
                </a:ext>
              </a:extLst>
            </p:cNvPr>
            <p:cNvSpPr/>
            <p:nvPr/>
          </p:nvSpPr>
          <p:spPr>
            <a:xfrm>
              <a:off x="1187624" y="2322949"/>
              <a:ext cx="826791" cy="826791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21802-0B89-462E-A8E0-3AA5A059A790}"/>
              </a:ext>
            </a:extLst>
          </p:cNvPr>
          <p:cNvSpPr/>
          <p:nvPr/>
        </p:nvSpPr>
        <p:spPr>
          <a:xfrm flipH="1" flipV="1">
            <a:off x="930734" y="3159736"/>
            <a:ext cx="9415200" cy="160355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71AFE8-0D4D-4F8A-A397-8BC9CC79246B}"/>
              </a:ext>
            </a:extLst>
          </p:cNvPr>
          <p:cNvSpPr/>
          <p:nvPr/>
        </p:nvSpPr>
        <p:spPr>
          <a:xfrm flipH="1" flipV="1">
            <a:off x="1831453" y="3375972"/>
            <a:ext cx="7997882" cy="11409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A7CCE1-686C-42A6-BE78-10EC5EC35B5D}"/>
              </a:ext>
            </a:extLst>
          </p:cNvPr>
          <p:cNvGrpSpPr/>
          <p:nvPr/>
        </p:nvGrpSpPr>
        <p:grpSpPr>
          <a:xfrm flipV="1">
            <a:off x="262236" y="3344478"/>
            <a:ext cx="1366502" cy="1191918"/>
            <a:chOff x="1043608" y="2309090"/>
            <a:chExt cx="970807" cy="84677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FE9F85-AD5A-49BF-AB38-03792EA8D18B}"/>
                </a:ext>
              </a:extLst>
            </p:cNvPr>
            <p:cNvSpPr/>
            <p:nvPr/>
          </p:nvSpPr>
          <p:spPr>
            <a:xfrm>
              <a:off x="1043608" y="2309090"/>
              <a:ext cx="846777" cy="84677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0B41E9-FD3A-4D3D-84B6-4B81D2D13735}"/>
                </a:ext>
              </a:extLst>
            </p:cNvPr>
            <p:cNvSpPr/>
            <p:nvPr/>
          </p:nvSpPr>
          <p:spPr>
            <a:xfrm>
              <a:off x="1187624" y="2322949"/>
              <a:ext cx="826791" cy="826791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CD0FD6B-1FAE-465E-A7E7-22EF6491E9F2}"/>
              </a:ext>
            </a:extLst>
          </p:cNvPr>
          <p:cNvSpPr txBox="1"/>
          <p:nvPr/>
        </p:nvSpPr>
        <p:spPr>
          <a:xfrm>
            <a:off x="472512" y="1816931"/>
            <a:ext cx="1039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2020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1BAE08-CFB1-49B3-91AD-B1310CAC866B}"/>
              </a:ext>
            </a:extLst>
          </p:cNvPr>
          <p:cNvSpPr txBox="1"/>
          <p:nvPr/>
        </p:nvSpPr>
        <p:spPr>
          <a:xfrm>
            <a:off x="485704" y="3729692"/>
            <a:ext cx="1039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2021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BBCB41-8A25-4770-B06A-D2AA9D5209A7}"/>
              </a:ext>
            </a:extLst>
          </p:cNvPr>
          <p:cNvSpPr/>
          <p:nvPr/>
        </p:nvSpPr>
        <p:spPr>
          <a:xfrm>
            <a:off x="5867505" y="1156079"/>
            <a:ext cx="68958" cy="16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374992-E0AD-465E-A8A5-C4885BFD67D8}"/>
              </a:ext>
            </a:extLst>
          </p:cNvPr>
          <p:cNvSpPr/>
          <p:nvPr/>
        </p:nvSpPr>
        <p:spPr>
          <a:xfrm>
            <a:off x="5863628" y="3549149"/>
            <a:ext cx="62984" cy="912166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ABD6CE-A894-45BF-8B4A-11937ED6642A}"/>
              </a:ext>
            </a:extLst>
          </p:cNvPr>
          <p:cNvSpPr txBox="1"/>
          <p:nvPr/>
        </p:nvSpPr>
        <p:spPr>
          <a:xfrm>
            <a:off x="6083089" y="3740657"/>
            <a:ext cx="3151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2. </a:t>
            </a:r>
            <a:r>
              <a:rPr lang="en-US" sz="1200" b="1" dirty="0" err="1"/>
              <a:t>Finalisasi</a:t>
            </a:r>
            <a:r>
              <a:rPr lang="en-US" sz="1200" dirty="0"/>
              <a:t> </a:t>
            </a:r>
            <a:r>
              <a:rPr lang="en-US" sz="1200" b="1" dirty="0"/>
              <a:t>IT Policy</a:t>
            </a:r>
            <a:r>
              <a:rPr lang="id-ID" sz="1200" b="1" dirty="0"/>
              <a:t>, CTI &amp; SLA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8E489D-8AB5-4B3B-8FE8-D98E61D30B92}"/>
              </a:ext>
            </a:extLst>
          </p:cNvPr>
          <p:cNvSpPr txBox="1"/>
          <p:nvPr/>
        </p:nvSpPr>
        <p:spPr>
          <a:xfrm>
            <a:off x="2100297" y="3740657"/>
            <a:ext cx="345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id-ID" sz="1200" b="1" dirty="0"/>
              <a:t>OS </a:t>
            </a:r>
            <a:r>
              <a:rPr lang="en-US" sz="1200" b="1" dirty="0"/>
              <a:t>PC NB </a:t>
            </a:r>
            <a:r>
              <a:rPr lang="en-US" sz="1200" b="1" dirty="0" err="1"/>
              <a:t>berlicense</a:t>
            </a:r>
            <a:r>
              <a:rPr lang="id-ID" sz="1200" b="1" dirty="0"/>
              <a:t> (Windows) atau </a:t>
            </a:r>
            <a:endParaRPr lang="en-US" sz="1200" b="1" dirty="0"/>
          </a:p>
          <a:p>
            <a:r>
              <a:rPr lang="en-US" sz="1200" b="1" dirty="0"/>
              <a:t>     </a:t>
            </a:r>
            <a:r>
              <a:rPr lang="id-ID" sz="1200" b="1" dirty="0"/>
              <a:t>OS PC NB open source (Linux)</a:t>
            </a:r>
            <a:endParaRPr lang="en-US" sz="1200" b="1" dirty="0"/>
          </a:p>
          <a:p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30" name="Google Shape;721;gbd4af443e2_0_7">
            <a:extLst>
              <a:ext uri="{FF2B5EF4-FFF2-40B4-BE49-F238E27FC236}">
                <a16:creationId xmlns:a16="http://schemas.microsoft.com/office/drawing/2014/main" id="{C11EDDC5-FFD7-47D5-8278-BF61A38967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6968" y="111333"/>
            <a:ext cx="6096000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710934" y="185448"/>
            <a:ext cx="7565079" cy="71229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Impact" panose="020B0806030902050204" pitchFamily="34" charset="0"/>
              </a:rPr>
              <a:t>TIMELINE</a:t>
            </a:r>
            <a:r>
              <a:rPr lang="id-ID" sz="2000" dirty="0">
                <a:solidFill>
                  <a:prstClr val="white"/>
                </a:solidFill>
                <a:latin typeface="Impact" panose="020B0806030902050204" pitchFamily="34" charset="0"/>
              </a:rPr>
              <a:t> PROJECT</a:t>
            </a:r>
            <a:r>
              <a:rPr lang="en-US" sz="2000" dirty="0">
                <a:solidFill>
                  <a:prstClr val="white"/>
                </a:solidFill>
                <a:latin typeface="Impact" panose="020B0806030902050204" pitchFamily="34" charset="0"/>
              </a:rPr>
              <a:t> </a:t>
            </a:r>
            <a:r>
              <a:rPr lang="id-ID" sz="2000" b="1" dirty="0">
                <a:solidFill>
                  <a:prstClr val="white"/>
                </a:solidFill>
                <a:latin typeface="Impact" panose="020B0806030902050204" pitchFamily="34" charset="0"/>
              </a:rPr>
              <a:t>MAIN DEALER IT INFRASTRUCTURE</a:t>
            </a:r>
            <a:endParaRPr lang="en-US" sz="2000" b="1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17FCC6-7993-457D-89E4-1B6141D8F201}"/>
              </a:ext>
            </a:extLst>
          </p:cNvPr>
          <p:cNvSpPr/>
          <p:nvPr/>
        </p:nvSpPr>
        <p:spPr>
          <a:xfrm>
            <a:off x="2007738" y="1259658"/>
            <a:ext cx="431104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1. </a:t>
            </a:r>
            <a:r>
              <a:rPr lang="id-ID" sz="1300" b="1" dirty="0"/>
              <a:t>Server Cloud </a:t>
            </a:r>
            <a:r>
              <a:rPr lang="en-US" sz="1300" b="1" dirty="0"/>
              <a:t>Development </a:t>
            </a:r>
          </a:p>
          <a:p>
            <a:r>
              <a:rPr lang="en-US" sz="1300" b="1" dirty="0"/>
              <a:t>    &amp; Test </a:t>
            </a:r>
            <a:r>
              <a:rPr lang="en-US" sz="1300" b="1" dirty="0" err="1"/>
              <a:t>harus</a:t>
            </a:r>
            <a:r>
              <a:rPr lang="en-US" sz="1300" b="1" dirty="0"/>
              <a:t> </a:t>
            </a:r>
            <a:r>
              <a:rPr lang="en-US" sz="1300" b="1" dirty="0" err="1"/>
              <a:t>dimiliki</a:t>
            </a:r>
            <a:endParaRPr lang="en-US" sz="13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F43ABB-2590-4F37-8800-F17FC73AB2AA}"/>
              </a:ext>
            </a:extLst>
          </p:cNvPr>
          <p:cNvSpPr/>
          <p:nvPr/>
        </p:nvSpPr>
        <p:spPr>
          <a:xfrm>
            <a:off x="2031976" y="1732665"/>
            <a:ext cx="262629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2. </a:t>
            </a:r>
            <a:r>
              <a:rPr lang="id-ID" sz="1300" b="1" dirty="0"/>
              <a:t>Cloud </a:t>
            </a:r>
            <a:r>
              <a:rPr lang="en-US" sz="1300" b="1" dirty="0"/>
              <a:t>Provider Quality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4AE382-CE33-40BF-9F1F-D06C74B9A797}"/>
              </a:ext>
            </a:extLst>
          </p:cNvPr>
          <p:cNvSpPr txBox="1"/>
          <p:nvPr/>
        </p:nvSpPr>
        <p:spPr>
          <a:xfrm>
            <a:off x="2043076" y="2028814"/>
            <a:ext cx="2926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3. </a:t>
            </a:r>
            <a:r>
              <a:rPr lang="id-ID" sz="1400" b="1" dirty="0"/>
              <a:t>Cloud Backup </a:t>
            </a:r>
            <a:endParaRPr lang="en-US" sz="14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C6B22E-BBEE-4DAA-9EE5-4E062F15C4B4}"/>
              </a:ext>
            </a:extLst>
          </p:cNvPr>
          <p:cNvSpPr/>
          <p:nvPr/>
        </p:nvSpPr>
        <p:spPr>
          <a:xfrm>
            <a:off x="5964968" y="2227846"/>
            <a:ext cx="431104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8. </a:t>
            </a:r>
            <a:r>
              <a:rPr lang="id-ID" sz="1300" b="1" dirty="0"/>
              <a:t>Keamanan modem &amp; Pembatasan</a:t>
            </a:r>
            <a:r>
              <a:rPr lang="en-US" sz="1300" b="1" dirty="0"/>
              <a:t>/</a:t>
            </a:r>
            <a:r>
              <a:rPr lang="en-US" sz="1300" b="1" dirty="0" err="1"/>
              <a:t>Pemisahan</a:t>
            </a:r>
            <a:endParaRPr lang="en-US" sz="1300" b="1" dirty="0"/>
          </a:p>
          <a:p>
            <a:r>
              <a:rPr lang="id-ID" sz="1300" b="1" dirty="0"/>
              <a:t> </a:t>
            </a:r>
            <a:r>
              <a:rPr lang="en-US" sz="1300" b="1" dirty="0"/>
              <a:t>   </a:t>
            </a:r>
            <a:r>
              <a:rPr lang="id-ID" sz="1300" b="1" dirty="0"/>
              <a:t>Akses Wifi sesuai kebutuhan bisnis (Dealer)</a:t>
            </a:r>
            <a:endParaRPr lang="en-US" sz="13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25599C-1761-45E4-A996-24FDE4442923}"/>
              </a:ext>
            </a:extLst>
          </p:cNvPr>
          <p:cNvSpPr/>
          <p:nvPr/>
        </p:nvSpPr>
        <p:spPr>
          <a:xfrm>
            <a:off x="5940746" y="1804036"/>
            <a:ext cx="431104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7. People Competencies(Server, Network, </a:t>
            </a:r>
          </a:p>
          <a:p>
            <a:r>
              <a:rPr lang="en-US" sz="1300" b="1" dirty="0"/>
              <a:t>    Database, Peripheral*</a:t>
            </a:r>
            <a:r>
              <a:rPr lang="id-ID" sz="1300" b="1" dirty="0"/>
              <a:t>*</a:t>
            </a:r>
            <a:r>
              <a:rPr lang="en-US" sz="1300" b="1" dirty="0"/>
              <a:t> &amp; Security)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5E97B8-54C1-4CE8-965F-5F7188A1DC28}"/>
              </a:ext>
            </a:extLst>
          </p:cNvPr>
          <p:cNvSpPr/>
          <p:nvPr/>
        </p:nvSpPr>
        <p:spPr>
          <a:xfrm>
            <a:off x="5937953" y="1401616"/>
            <a:ext cx="43380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6. </a:t>
            </a:r>
            <a:r>
              <a:rPr lang="en-US" sz="1300" b="1" dirty="0" err="1"/>
              <a:t>Sistem</a:t>
            </a:r>
            <a:r>
              <a:rPr lang="en-US" sz="1300" b="1" dirty="0"/>
              <a:t> Monitoring </a:t>
            </a:r>
            <a:r>
              <a:rPr lang="en-US" sz="1300" b="1" dirty="0" err="1"/>
              <a:t>untuk</a:t>
            </a:r>
            <a:r>
              <a:rPr lang="en-US" sz="1300" b="1" dirty="0"/>
              <a:t> </a:t>
            </a:r>
            <a:r>
              <a:rPr lang="en-US" sz="1300" b="1" dirty="0" err="1"/>
              <a:t>Infrastruktur</a:t>
            </a:r>
            <a:r>
              <a:rPr lang="en-US" sz="1300" b="1" dirty="0"/>
              <a:t> </a:t>
            </a:r>
          </a:p>
          <a:p>
            <a:r>
              <a:rPr lang="en-US" sz="1300" b="1" dirty="0"/>
              <a:t>     (Network, Server dan Database)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DB96A3-7E1D-4B1F-97EB-54C733D76101}"/>
              </a:ext>
            </a:extLst>
          </p:cNvPr>
          <p:cNvSpPr/>
          <p:nvPr/>
        </p:nvSpPr>
        <p:spPr>
          <a:xfrm>
            <a:off x="5926612" y="1179807"/>
            <a:ext cx="431104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/>
              <a:t>5. </a:t>
            </a:r>
            <a:r>
              <a:rPr lang="en-US" sz="1300" b="1" dirty="0" err="1"/>
              <a:t>Redundansi</a:t>
            </a:r>
            <a:r>
              <a:rPr lang="en-US" sz="1300" dirty="0"/>
              <a:t> </a:t>
            </a:r>
            <a:r>
              <a:rPr lang="en-US" sz="1300" b="1" dirty="0" err="1"/>
              <a:t>perangkat</a:t>
            </a:r>
            <a:r>
              <a:rPr lang="en-US" sz="1300" b="1" dirty="0"/>
              <a:t> critical</a:t>
            </a:r>
            <a:endParaRPr lang="en-US" sz="13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D1B537-6F15-4FE4-BA2F-94204714AAAA}"/>
              </a:ext>
            </a:extLst>
          </p:cNvPr>
          <p:cNvSpPr txBox="1"/>
          <p:nvPr/>
        </p:nvSpPr>
        <p:spPr>
          <a:xfrm>
            <a:off x="2038793" y="2309460"/>
            <a:ext cx="2060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4. Test Restore</a:t>
            </a:r>
          </a:p>
        </p:txBody>
      </p:sp>
      <p:pic>
        <p:nvPicPr>
          <p:cNvPr id="50" name="Google Shape;736;gbd4af443e2_0_16">
            <a:extLst>
              <a:ext uri="{FF2B5EF4-FFF2-40B4-BE49-F238E27FC236}">
                <a16:creationId xmlns:a16="http://schemas.microsoft.com/office/drawing/2014/main" id="{93B649A5-6F58-44B4-84AC-35C39F3720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8335" y="4392941"/>
            <a:ext cx="1622056" cy="20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43940B4-E098-4E31-8CA5-FFE5908DDC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102"/>
          <a:stretch/>
        </p:blipFill>
        <p:spPr>
          <a:xfrm>
            <a:off x="1314854" y="4386988"/>
            <a:ext cx="1460309" cy="2033825"/>
          </a:xfrm>
          <a:prstGeom prst="rect">
            <a:avLst/>
          </a:prstGeom>
        </p:spPr>
      </p:pic>
      <p:sp>
        <p:nvSpPr>
          <p:cNvPr id="32" name="Title 28">
            <a:extLst>
              <a:ext uri="{FF2B5EF4-FFF2-40B4-BE49-F238E27FC236}">
                <a16:creationId xmlns:a16="http://schemas.microsoft.com/office/drawing/2014/main" id="{96D0EB63-B0A8-4914-84F1-5212CE8B7767}"/>
              </a:ext>
            </a:extLst>
          </p:cNvPr>
          <p:cNvSpPr txBox="1">
            <a:spLocks/>
          </p:cNvSpPr>
          <p:nvPr/>
        </p:nvSpPr>
        <p:spPr>
          <a:xfrm>
            <a:off x="570806" y="6322717"/>
            <a:ext cx="3259398" cy="55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 err="1"/>
              <a:t>Kebijakan</a:t>
            </a:r>
            <a:r>
              <a:rPr lang="en-US" sz="1400" dirty="0"/>
              <a:t> </a:t>
            </a:r>
            <a:r>
              <a:rPr lang="en-US" sz="1400" dirty="0" err="1"/>
              <a:t>Perencanaan</a:t>
            </a:r>
            <a:r>
              <a:rPr lang="en-US" sz="1400" dirty="0"/>
              <a:t> dan </a:t>
            </a:r>
            <a:r>
              <a:rPr lang="en-US" sz="1400" dirty="0" err="1"/>
              <a:t>Organisasi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Teknologi</a:t>
            </a:r>
            <a:endParaRPr lang="en-ID" sz="1400" dirty="0"/>
          </a:p>
        </p:txBody>
      </p:sp>
      <p:sp>
        <p:nvSpPr>
          <p:cNvPr id="33" name="Title 28">
            <a:extLst>
              <a:ext uri="{FF2B5EF4-FFF2-40B4-BE49-F238E27FC236}">
                <a16:creationId xmlns:a16="http://schemas.microsoft.com/office/drawing/2014/main" id="{86D6927A-9702-4AA1-9EF8-1FEBD15A4B05}"/>
              </a:ext>
            </a:extLst>
          </p:cNvPr>
          <p:cNvSpPr txBox="1">
            <a:spLocks/>
          </p:cNvSpPr>
          <p:nvPr/>
        </p:nvSpPr>
        <p:spPr>
          <a:xfrm>
            <a:off x="9123727" y="6382441"/>
            <a:ext cx="3506837" cy="4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 err="1"/>
              <a:t>Kebijakan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Teknologi</a:t>
            </a:r>
            <a:endParaRPr lang="en-ID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F04508-338D-43D5-9E4C-BA4839D072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552" b="30864"/>
          <a:stretch/>
        </p:blipFill>
        <p:spPr>
          <a:xfrm>
            <a:off x="4821840" y="5454503"/>
            <a:ext cx="2723770" cy="8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03020" y="5641467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886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 rot="10800000">
            <a:off x="188536" y="-7703"/>
            <a:ext cx="12003464" cy="798326"/>
          </a:xfrm>
          <a:custGeom>
            <a:avLst/>
            <a:gdLst/>
            <a:ahLst/>
            <a:cxnLst/>
            <a:rect l="l" t="t" r="r" b="b"/>
            <a:pathLst>
              <a:path w="7167595" h="2028826" extrusionOk="0">
                <a:moveTo>
                  <a:pt x="0" y="0"/>
                </a:moveTo>
                <a:lnTo>
                  <a:pt x="3481872" y="1356088"/>
                </a:lnTo>
                <a:lnTo>
                  <a:pt x="7167595" y="2028826"/>
                </a:lnTo>
                <a:lnTo>
                  <a:pt x="0" y="20288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0" dist="355600" dir="8100000" algn="tr" rotWithShape="0">
              <a:srgbClr val="000000">
                <a:alpha val="62745"/>
              </a:srgbClr>
            </a:outerShdw>
          </a:effectLst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41" y="-7705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5"/>
          <p:cNvSpPr/>
          <p:nvPr/>
        </p:nvSpPr>
        <p:spPr>
          <a:xfrm>
            <a:off x="188536" y="161512"/>
            <a:ext cx="389925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Update Development H23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9117" y="-39367"/>
            <a:ext cx="2732434" cy="74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4753" y="4620135"/>
            <a:ext cx="3356798" cy="22378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" name="Google Shape;80;p5"/>
          <p:cNvGraphicFramePr/>
          <p:nvPr>
            <p:extLst>
              <p:ext uri="{D42A27DB-BD31-4B8C-83A1-F6EECF244321}">
                <p14:modId xmlns:p14="http://schemas.microsoft.com/office/powerpoint/2010/main" val="2078425672"/>
              </p:ext>
            </p:extLst>
          </p:nvPr>
        </p:nvGraphicFramePr>
        <p:xfrm>
          <a:off x="1179207" y="1326652"/>
          <a:ext cx="9833585" cy="3439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833585" imgH="3439990" progId="Excel.Sheet.12">
                  <p:embed/>
                </p:oleObj>
              </mc:Choice>
              <mc:Fallback>
                <p:oleObj r:id="rId6" imgW="9833585" imgH="3439990" progId="Excel.Sheet.12">
                  <p:embed/>
                  <p:pic>
                    <p:nvPicPr>
                      <p:cNvPr id="80" name="Google Shape;80;p5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1179207" y="1326652"/>
                        <a:ext cx="9833585" cy="34399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" name="Google Shape;81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644863">
            <a:off x="10234366" y="303517"/>
            <a:ext cx="1560879" cy="15608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387193" y="5142369"/>
            <a:ext cx="6283105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Development </a:t>
            </a:r>
            <a:r>
              <a:rPr lang="en-US" sz="2000" dirty="0" err="1"/>
              <a:t>seluruh</a:t>
            </a:r>
            <a:r>
              <a:rPr lang="en-US" sz="2000" dirty="0"/>
              <a:t> feature NMS H23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</a:t>
            </a:r>
            <a:r>
              <a:rPr lang="en-US" sz="2000" b="1" dirty="0"/>
              <a:t>100% per W4 Mei 2020 </a:t>
            </a:r>
            <a:r>
              <a:rPr lang="en-US" sz="2000" dirty="0"/>
              <a:t>dan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memasuki</a:t>
            </a:r>
            <a:r>
              <a:rPr lang="en-US" sz="2000" dirty="0"/>
              <a:t> </a:t>
            </a:r>
            <a:r>
              <a:rPr lang="en-US" sz="2000" dirty="0" err="1"/>
              <a:t>fase</a:t>
            </a:r>
            <a:r>
              <a:rPr lang="en-US" sz="2000" dirty="0"/>
              <a:t> Deployment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4af443e2_0_0"/>
          <p:cNvSpPr txBox="1">
            <a:spLocks noGrp="1"/>
          </p:cNvSpPr>
          <p:nvPr>
            <p:ph type="title"/>
          </p:nvPr>
        </p:nvSpPr>
        <p:spPr>
          <a:xfrm>
            <a:off x="0" y="-63501"/>
            <a:ext cx="68508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/>
              <a:t> </a:t>
            </a: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18836B1-AD28-174F-8546-CF5C7B32B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206437"/>
              </p:ext>
            </p:extLst>
          </p:nvPr>
        </p:nvGraphicFramePr>
        <p:xfrm>
          <a:off x="745836" y="844585"/>
          <a:ext cx="10700327" cy="311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3146D36-BC7F-AB48-85A4-D7F52A36C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94237"/>
              </p:ext>
            </p:extLst>
          </p:nvPr>
        </p:nvGraphicFramePr>
        <p:xfrm>
          <a:off x="1268612" y="4191614"/>
          <a:ext cx="9373063" cy="2422930"/>
        </p:xfrm>
        <a:graphic>
          <a:graphicData uri="http://schemas.openxmlformats.org/drawingml/2006/table">
            <a:tbl>
              <a:tblPr firstRow="1" bandRow="1">
                <a:tableStyleId>{3DE32DDA-38CB-4C76-B94A-3DDC26047ADC}</a:tableStyleId>
              </a:tblPr>
              <a:tblGrid>
                <a:gridCol w="1347378">
                  <a:extLst>
                    <a:ext uri="{9D8B030D-6E8A-4147-A177-3AD203B41FA5}">
                      <a16:colId xmlns:a16="http://schemas.microsoft.com/office/drawing/2014/main" val="4020816390"/>
                    </a:ext>
                  </a:extLst>
                </a:gridCol>
                <a:gridCol w="995887">
                  <a:extLst>
                    <a:ext uri="{9D8B030D-6E8A-4147-A177-3AD203B41FA5}">
                      <a16:colId xmlns:a16="http://schemas.microsoft.com/office/drawing/2014/main" val="590448648"/>
                    </a:ext>
                  </a:extLst>
                </a:gridCol>
                <a:gridCol w="1171633">
                  <a:extLst>
                    <a:ext uri="{9D8B030D-6E8A-4147-A177-3AD203B41FA5}">
                      <a16:colId xmlns:a16="http://schemas.microsoft.com/office/drawing/2014/main" val="630638450"/>
                    </a:ext>
                  </a:extLst>
                </a:gridCol>
                <a:gridCol w="1171633">
                  <a:extLst>
                    <a:ext uri="{9D8B030D-6E8A-4147-A177-3AD203B41FA5}">
                      <a16:colId xmlns:a16="http://schemas.microsoft.com/office/drawing/2014/main" val="1587221136"/>
                    </a:ext>
                  </a:extLst>
                </a:gridCol>
                <a:gridCol w="1171633">
                  <a:extLst>
                    <a:ext uri="{9D8B030D-6E8A-4147-A177-3AD203B41FA5}">
                      <a16:colId xmlns:a16="http://schemas.microsoft.com/office/drawing/2014/main" val="1262588124"/>
                    </a:ext>
                  </a:extLst>
                </a:gridCol>
                <a:gridCol w="1171633">
                  <a:extLst>
                    <a:ext uri="{9D8B030D-6E8A-4147-A177-3AD203B41FA5}">
                      <a16:colId xmlns:a16="http://schemas.microsoft.com/office/drawing/2014/main" val="3589987"/>
                    </a:ext>
                  </a:extLst>
                </a:gridCol>
                <a:gridCol w="1171633">
                  <a:extLst>
                    <a:ext uri="{9D8B030D-6E8A-4147-A177-3AD203B41FA5}">
                      <a16:colId xmlns:a16="http://schemas.microsoft.com/office/drawing/2014/main" val="1120083372"/>
                    </a:ext>
                  </a:extLst>
                </a:gridCol>
                <a:gridCol w="1171633">
                  <a:extLst>
                    <a:ext uri="{9D8B030D-6E8A-4147-A177-3AD203B41FA5}">
                      <a16:colId xmlns:a16="http://schemas.microsoft.com/office/drawing/2014/main" val="3643854934"/>
                    </a:ext>
                  </a:extLst>
                </a:gridCol>
              </a:tblGrid>
              <a:tr h="37360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 CRM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 Admin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Coordinator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CRM Admin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Cashier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 Counter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PDI 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062037"/>
                  </a:ext>
                </a:extLst>
              </a:tr>
              <a:tr h="5335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 NMS (</a:t>
                      </a:r>
                      <a:r>
                        <a:rPr lang="en-US" dirty="0" err="1"/>
                        <a:t>Menit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207278"/>
                  </a:ext>
                </a:extLst>
              </a:tr>
              <a:tr h="5335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 NMS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Menit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5821,5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409"/>
                  </a:ext>
                </a:extLst>
              </a:tr>
              <a:tr h="41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4426,5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99912"/>
                  </a:ext>
                </a:extLst>
              </a:tr>
              <a:tr h="418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</a:t>
                      </a:r>
                      <a:r>
                        <a:rPr lang="en-US" dirty="0" err="1"/>
                        <a:t>Eficiency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10420"/>
                  </a:ext>
                </a:extLst>
              </a:tr>
            </a:tbl>
          </a:graphicData>
        </a:graphic>
      </p:graphicFrame>
      <p:pic>
        <p:nvPicPr>
          <p:cNvPr id="8" name="Google Shape;721;gbd4af443e2_0_7">
            <a:extLst>
              <a:ext uri="{FF2B5EF4-FFF2-40B4-BE49-F238E27FC236}">
                <a16:creationId xmlns:a16="http://schemas.microsoft.com/office/drawing/2014/main" id="{B4F58C07-D370-6343-A8BC-6DB2C7EEE0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2861" y="48169"/>
            <a:ext cx="6096000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22;gbd4af443e2_0_7">
            <a:extLst>
              <a:ext uri="{FF2B5EF4-FFF2-40B4-BE49-F238E27FC236}">
                <a16:creationId xmlns:a16="http://schemas.microsoft.com/office/drawing/2014/main" id="{8EDCB8E1-3EEB-7A49-909F-185BBB58BB83}"/>
              </a:ext>
            </a:extLst>
          </p:cNvPr>
          <p:cNvSpPr/>
          <p:nvPr/>
        </p:nvSpPr>
        <p:spPr>
          <a:xfrm>
            <a:off x="2600394" y="129851"/>
            <a:ext cx="670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Impact"/>
                <a:sym typeface="Impact"/>
              </a:rPr>
              <a:t>Measurement H1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3425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d4af443e2_0_0"/>
          <p:cNvSpPr txBox="1">
            <a:spLocks noGrp="1"/>
          </p:cNvSpPr>
          <p:nvPr>
            <p:ph type="title"/>
          </p:nvPr>
        </p:nvSpPr>
        <p:spPr>
          <a:xfrm>
            <a:off x="0" y="-63501"/>
            <a:ext cx="68508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</a:pPr>
            <a:r>
              <a:rPr lang="en-US"/>
              <a:t> </a:t>
            </a: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18836B1-AD28-174F-8546-CF5C7B32B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794336"/>
              </p:ext>
            </p:extLst>
          </p:nvPr>
        </p:nvGraphicFramePr>
        <p:xfrm>
          <a:off x="745836" y="943068"/>
          <a:ext cx="10700327" cy="311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3146D36-BC7F-AB48-85A4-D7F52A36C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229969"/>
              </p:ext>
            </p:extLst>
          </p:nvPr>
        </p:nvGraphicFramePr>
        <p:xfrm>
          <a:off x="2081932" y="4203594"/>
          <a:ext cx="7835634" cy="2422973"/>
        </p:xfrm>
        <a:graphic>
          <a:graphicData uri="http://schemas.openxmlformats.org/drawingml/2006/table">
            <a:tbl>
              <a:tblPr firstRow="1" bandRow="1">
                <a:tableStyleId>{3DE32DDA-38CB-4C76-B94A-3DDC26047ADC}</a:tableStyleId>
              </a:tblPr>
              <a:tblGrid>
                <a:gridCol w="1501830">
                  <a:extLst>
                    <a:ext uri="{9D8B030D-6E8A-4147-A177-3AD203B41FA5}">
                      <a16:colId xmlns:a16="http://schemas.microsoft.com/office/drawing/2014/main" val="4020816390"/>
                    </a:ext>
                  </a:extLst>
                </a:gridCol>
                <a:gridCol w="1110048">
                  <a:extLst>
                    <a:ext uri="{9D8B030D-6E8A-4147-A177-3AD203B41FA5}">
                      <a16:colId xmlns:a16="http://schemas.microsoft.com/office/drawing/2014/main" val="590448648"/>
                    </a:ext>
                  </a:extLst>
                </a:gridCol>
                <a:gridCol w="1305939">
                  <a:extLst>
                    <a:ext uri="{9D8B030D-6E8A-4147-A177-3AD203B41FA5}">
                      <a16:colId xmlns:a16="http://schemas.microsoft.com/office/drawing/2014/main" val="630638450"/>
                    </a:ext>
                  </a:extLst>
                </a:gridCol>
                <a:gridCol w="1305939">
                  <a:extLst>
                    <a:ext uri="{9D8B030D-6E8A-4147-A177-3AD203B41FA5}">
                      <a16:colId xmlns:a16="http://schemas.microsoft.com/office/drawing/2014/main" val="1587221136"/>
                    </a:ext>
                  </a:extLst>
                </a:gridCol>
                <a:gridCol w="1305939">
                  <a:extLst>
                    <a:ext uri="{9D8B030D-6E8A-4147-A177-3AD203B41FA5}">
                      <a16:colId xmlns:a16="http://schemas.microsoft.com/office/drawing/2014/main" val="3589987"/>
                    </a:ext>
                  </a:extLst>
                </a:gridCol>
                <a:gridCol w="1305939">
                  <a:extLst>
                    <a:ext uri="{9D8B030D-6E8A-4147-A177-3AD203B41FA5}">
                      <a16:colId xmlns:a16="http://schemas.microsoft.com/office/drawing/2014/main" val="1120083372"/>
                    </a:ext>
                  </a:extLst>
                </a:gridCol>
              </a:tblGrid>
              <a:tr h="5703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Frontdesk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Parts Counter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Cashier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CRM Admin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062037"/>
                  </a:ext>
                </a:extLst>
              </a:tr>
              <a:tr h="4081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 NMS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Menit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207278"/>
                  </a:ext>
                </a:extLst>
              </a:tr>
              <a:tr h="4081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 NMS</a:t>
                      </a:r>
                    </a:p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Menit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393409"/>
                  </a:ext>
                </a:extLst>
              </a:tr>
              <a:tr h="4081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99912"/>
                  </a:ext>
                </a:extLst>
              </a:tr>
              <a:tr h="4081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</a:t>
                      </a:r>
                      <a:r>
                        <a:rPr lang="en-US" dirty="0" err="1"/>
                        <a:t>Eficiency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10420"/>
                  </a:ext>
                </a:extLst>
              </a:tr>
            </a:tbl>
          </a:graphicData>
        </a:graphic>
      </p:graphicFrame>
      <p:pic>
        <p:nvPicPr>
          <p:cNvPr id="8" name="Google Shape;721;gbd4af443e2_0_7">
            <a:extLst>
              <a:ext uri="{FF2B5EF4-FFF2-40B4-BE49-F238E27FC236}">
                <a16:creationId xmlns:a16="http://schemas.microsoft.com/office/drawing/2014/main" id="{B4F58C07-D370-6343-A8BC-6DB2C7EEE0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1749" y="13916"/>
            <a:ext cx="6096000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22;gbd4af443e2_0_7">
            <a:extLst>
              <a:ext uri="{FF2B5EF4-FFF2-40B4-BE49-F238E27FC236}">
                <a16:creationId xmlns:a16="http://schemas.microsoft.com/office/drawing/2014/main" id="{8EDCB8E1-3EEB-7A49-909F-185BBB58BB83}"/>
              </a:ext>
            </a:extLst>
          </p:cNvPr>
          <p:cNvSpPr/>
          <p:nvPr/>
        </p:nvSpPr>
        <p:spPr>
          <a:xfrm>
            <a:off x="2741250" y="121936"/>
            <a:ext cx="670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Impact"/>
                <a:sym typeface="Impact"/>
              </a:rPr>
              <a:t>Measurement H23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732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03020" y="5641467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17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9920-7245-45DF-A8B9-F3BDEFB8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907A2-2815-48B7-843D-1F00A0728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22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9F41-BEFF-4ECA-BCA9-DCE36D8F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962F2-6ABE-4FE7-B89A-BD1BB449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" y="0"/>
            <a:ext cx="12074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01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DB3D-6288-437F-A3DC-B4F31B40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A6962-9129-4805-B31F-E738B79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9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17001" y="5643358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7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d9dcc0afa_0_52"/>
          <p:cNvSpPr/>
          <p:nvPr/>
        </p:nvSpPr>
        <p:spPr>
          <a:xfrm rot="10800000">
            <a:off x="186278" y="-5691"/>
            <a:ext cx="12005722" cy="796314"/>
          </a:xfrm>
          <a:custGeom>
            <a:avLst/>
            <a:gdLst/>
            <a:ahLst/>
            <a:cxnLst/>
            <a:rect l="l" t="t" r="r" b="b"/>
            <a:pathLst>
              <a:path w="7167595" h="2028826" extrusionOk="0">
                <a:moveTo>
                  <a:pt x="0" y="0"/>
                </a:moveTo>
                <a:lnTo>
                  <a:pt x="3481872" y="1356088"/>
                </a:lnTo>
                <a:lnTo>
                  <a:pt x="7167595" y="2028826"/>
                </a:lnTo>
                <a:lnTo>
                  <a:pt x="0" y="20288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0" dist="355600" dir="8100000" algn="tr" rotWithShape="0">
              <a:srgbClr val="000000">
                <a:alpha val="62750"/>
              </a:srgbClr>
            </a:outerShdw>
          </a:effectLst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95" name="Google Shape;95;gbd9dcc0afa_0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41" y="-7705"/>
            <a:ext cx="4144197" cy="10177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bd9dcc0afa_0_52"/>
          <p:cNvSpPr/>
          <p:nvPr/>
        </p:nvSpPr>
        <p:spPr>
          <a:xfrm>
            <a:off x="39668" y="239575"/>
            <a:ext cx="423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Stabilisasi Development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bd9dcc0afa_0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9117" y="-39367"/>
            <a:ext cx="2732437" cy="7454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536602" y="1896450"/>
            <a:ext cx="832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72946" y="4873532"/>
            <a:ext cx="832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93%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598BB-FD93-40C0-B7F7-0D72C4DE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812" y="1022063"/>
            <a:ext cx="9901188" cy="5848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819CF-2DDE-4FED-BCD8-8998F693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3" y="1760617"/>
            <a:ext cx="4372958" cy="50800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9F9ADA07-1FC5-494C-8282-C6741814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3C99A4-573A-4BB8-97D5-838DC408E12E}"/>
              </a:ext>
            </a:extLst>
          </p:cNvPr>
          <p:cNvSpPr/>
          <p:nvPr/>
        </p:nvSpPr>
        <p:spPr>
          <a:xfrm>
            <a:off x="4806254" y="2640305"/>
            <a:ext cx="2599492" cy="25994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B661184-A002-4439-B1A1-7B6EE89B02AE}"/>
              </a:ext>
            </a:extLst>
          </p:cNvPr>
          <p:cNvSpPr/>
          <p:nvPr/>
        </p:nvSpPr>
        <p:spPr>
          <a:xfrm rot="5400000">
            <a:off x="5061396" y="2895447"/>
            <a:ext cx="2089211" cy="2089211"/>
          </a:xfrm>
          <a:prstGeom prst="blockArc">
            <a:avLst>
              <a:gd name="adj1" fmla="val 10800000"/>
              <a:gd name="adj2" fmla="val 21591085"/>
              <a:gd name="adj3" fmla="val 25572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09D572AB-5FBD-4606-8E7B-A42925E7E8E8}"/>
              </a:ext>
            </a:extLst>
          </p:cNvPr>
          <p:cNvSpPr/>
          <p:nvPr/>
        </p:nvSpPr>
        <p:spPr>
          <a:xfrm>
            <a:off x="5061396" y="2895447"/>
            <a:ext cx="2089211" cy="2089211"/>
          </a:xfrm>
          <a:prstGeom prst="blockArc">
            <a:avLst>
              <a:gd name="adj1" fmla="val 5394577"/>
              <a:gd name="adj2" fmla="val 16208807"/>
              <a:gd name="adj3" fmla="val 25571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18AE62-160A-4723-9000-7A167C8AC6DE}"/>
              </a:ext>
            </a:extLst>
          </p:cNvPr>
          <p:cNvGrpSpPr/>
          <p:nvPr/>
        </p:nvGrpSpPr>
        <p:grpSpPr>
          <a:xfrm>
            <a:off x="7573056" y="3413462"/>
            <a:ext cx="3837600" cy="921656"/>
            <a:chOff x="5896425" y="3794916"/>
            <a:chExt cx="2521384" cy="921656"/>
          </a:xfrm>
        </p:grpSpPr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EF4EC145-4298-4FD7-8DD0-70522876A5F3}"/>
                </a:ext>
              </a:extLst>
            </p:cNvPr>
            <p:cNvSpPr/>
            <p:nvPr/>
          </p:nvSpPr>
          <p:spPr>
            <a:xfrm flipH="1">
              <a:off x="5896425" y="3852519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entagon 8">
              <a:extLst>
                <a:ext uri="{FF2B5EF4-FFF2-40B4-BE49-F238E27FC236}">
                  <a16:creationId xmlns:a16="http://schemas.microsoft.com/office/drawing/2014/main" id="{FD173860-C8AC-4712-92D8-1F6993A4F119}"/>
                </a:ext>
              </a:extLst>
            </p:cNvPr>
            <p:cNvSpPr/>
            <p:nvPr/>
          </p:nvSpPr>
          <p:spPr>
            <a:xfrm flipH="1">
              <a:off x="5981958" y="379491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B88E25-5F19-4B66-81FB-3FFB83F7F773}"/>
              </a:ext>
            </a:extLst>
          </p:cNvPr>
          <p:cNvGrpSpPr/>
          <p:nvPr/>
        </p:nvGrpSpPr>
        <p:grpSpPr>
          <a:xfrm>
            <a:off x="7573056" y="2212968"/>
            <a:ext cx="3837600" cy="921656"/>
            <a:chOff x="5896425" y="2812531"/>
            <a:chExt cx="2521384" cy="921656"/>
          </a:xfrm>
        </p:grpSpPr>
        <p:sp>
          <p:nvSpPr>
            <p:cNvPr id="10" name="Pentagon 10">
              <a:extLst>
                <a:ext uri="{FF2B5EF4-FFF2-40B4-BE49-F238E27FC236}">
                  <a16:creationId xmlns:a16="http://schemas.microsoft.com/office/drawing/2014/main" id="{D747B980-68B9-40DA-8D1A-17795DF02F50}"/>
                </a:ext>
              </a:extLst>
            </p:cNvPr>
            <p:cNvSpPr/>
            <p:nvPr/>
          </p:nvSpPr>
          <p:spPr>
            <a:xfrm rot="10800000">
              <a:off x="5896425" y="2877644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Pentagon 11">
              <a:extLst>
                <a:ext uri="{FF2B5EF4-FFF2-40B4-BE49-F238E27FC236}">
                  <a16:creationId xmlns:a16="http://schemas.microsoft.com/office/drawing/2014/main" id="{CBF72278-A8AF-4D95-9B61-95599F4C83EC}"/>
                </a:ext>
              </a:extLst>
            </p:cNvPr>
            <p:cNvSpPr/>
            <p:nvPr/>
          </p:nvSpPr>
          <p:spPr>
            <a:xfrm rot="10800000">
              <a:off x="5963271" y="2812531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95F17-0E81-4E66-97AE-0CB9735A9EA7}"/>
              </a:ext>
            </a:extLst>
          </p:cNvPr>
          <p:cNvGrpSpPr/>
          <p:nvPr/>
        </p:nvGrpSpPr>
        <p:grpSpPr>
          <a:xfrm>
            <a:off x="793855" y="2172969"/>
            <a:ext cx="3835924" cy="921655"/>
            <a:chOff x="727575" y="2812531"/>
            <a:chExt cx="2535694" cy="921655"/>
          </a:xfrm>
        </p:grpSpPr>
        <p:sp>
          <p:nvSpPr>
            <p:cNvPr id="13" name="Pentagon 13">
              <a:extLst>
                <a:ext uri="{FF2B5EF4-FFF2-40B4-BE49-F238E27FC236}">
                  <a16:creationId xmlns:a16="http://schemas.microsoft.com/office/drawing/2014/main" id="{1FB29469-3DF8-4066-8797-334DD30342DC}"/>
                </a:ext>
              </a:extLst>
            </p:cNvPr>
            <p:cNvSpPr/>
            <p:nvPr/>
          </p:nvSpPr>
          <p:spPr>
            <a:xfrm rot="10800000" flipH="1">
              <a:off x="808731" y="287013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Pentagon 14">
              <a:extLst>
                <a:ext uri="{FF2B5EF4-FFF2-40B4-BE49-F238E27FC236}">
                  <a16:creationId xmlns:a16="http://schemas.microsoft.com/office/drawing/2014/main" id="{E85EA44C-1B98-41FB-ABC9-3B55F9BCA188}"/>
                </a:ext>
              </a:extLst>
            </p:cNvPr>
            <p:cNvSpPr/>
            <p:nvPr/>
          </p:nvSpPr>
          <p:spPr>
            <a:xfrm rot="10800000" flipH="1">
              <a:off x="727575" y="2812531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E81360-816A-49A0-B680-DDEE9F1D392D}"/>
              </a:ext>
            </a:extLst>
          </p:cNvPr>
          <p:cNvGrpSpPr/>
          <p:nvPr/>
        </p:nvGrpSpPr>
        <p:grpSpPr>
          <a:xfrm>
            <a:off x="7582220" y="4544119"/>
            <a:ext cx="3837598" cy="933890"/>
            <a:chOff x="5896425" y="4765066"/>
            <a:chExt cx="2521383" cy="933890"/>
          </a:xfrm>
        </p:grpSpPr>
        <p:sp>
          <p:nvSpPr>
            <p:cNvPr id="16" name="Pentagon 17">
              <a:extLst>
                <a:ext uri="{FF2B5EF4-FFF2-40B4-BE49-F238E27FC236}">
                  <a16:creationId xmlns:a16="http://schemas.microsoft.com/office/drawing/2014/main" id="{54F7CEF2-67B7-4C87-9FD2-F26470F18B0A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Pentagon 18">
              <a:extLst>
                <a:ext uri="{FF2B5EF4-FFF2-40B4-BE49-F238E27FC236}">
                  <a16:creationId xmlns:a16="http://schemas.microsoft.com/office/drawing/2014/main" id="{8B37F905-397F-4C5B-931E-5210E6A335C8}"/>
                </a:ext>
              </a:extLst>
            </p:cNvPr>
            <p:cNvSpPr/>
            <p:nvPr/>
          </p:nvSpPr>
          <p:spPr>
            <a:xfrm flipH="1">
              <a:off x="5981957" y="4765066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5EED9-F3B6-4087-81D1-5CCCA6FDAB97}"/>
              </a:ext>
            </a:extLst>
          </p:cNvPr>
          <p:cNvGrpSpPr/>
          <p:nvPr/>
        </p:nvGrpSpPr>
        <p:grpSpPr>
          <a:xfrm>
            <a:off x="7573056" y="1155952"/>
            <a:ext cx="3837600" cy="921656"/>
            <a:chOff x="5896425" y="1830146"/>
            <a:chExt cx="2521384" cy="921656"/>
          </a:xfrm>
        </p:grpSpPr>
        <p:sp>
          <p:nvSpPr>
            <p:cNvPr id="19" name="Pentagon 20">
              <a:extLst>
                <a:ext uri="{FF2B5EF4-FFF2-40B4-BE49-F238E27FC236}">
                  <a16:creationId xmlns:a16="http://schemas.microsoft.com/office/drawing/2014/main" id="{87C84A19-5B1F-4ECB-80AC-D1D9D4C50B1A}"/>
                </a:ext>
              </a:extLst>
            </p:cNvPr>
            <p:cNvSpPr/>
            <p:nvPr/>
          </p:nvSpPr>
          <p:spPr>
            <a:xfrm rot="10800000">
              <a:off x="5896425" y="1895259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Pentagon 21">
              <a:extLst>
                <a:ext uri="{FF2B5EF4-FFF2-40B4-BE49-F238E27FC236}">
                  <a16:creationId xmlns:a16="http://schemas.microsoft.com/office/drawing/2014/main" id="{5D4B95FA-D859-42BC-A113-4FC4E52AA0E3}"/>
                </a:ext>
              </a:extLst>
            </p:cNvPr>
            <p:cNvSpPr/>
            <p:nvPr/>
          </p:nvSpPr>
          <p:spPr>
            <a:xfrm rot="10800000">
              <a:off x="5963271" y="1830146"/>
              <a:ext cx="2454538" cy="85654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8A8EC5-BF31-430D-BA89-C004E42047D9}"/>
              </a:ext>
            </a:extLst>
          </p:cNvPr>
          <p:cNvGrpSpPr/>
          <p:nvPr/>
        </p:nvGrpSpPr>
        <p:grpSpPr>
          <a:xfrm>
            <a:off x="797700" y="1139322"/>
            <a:ext cx="3835924" cy="921655"/>
            <a:chOff x="727575" y="1830146"/>
            <a:chExt cx="2535694" cy="921655"/>
          </a:xfrm>
        </p:grpSpPr>
        <p:sp>
          <p:nvSpPr>
            <p:cNvPr id="22" name="Pentagon 23">
              <a:extLst>
                <a:ext uri="{FF2B5EF4-FFF2-40B4-BE49-F238E27FC236}">
                  <a16:creationId xmlns:a16="http://schemas.microsoft.com/office/drawing/2014/main" id="{4CC8D60E-C47C-44A9-8470-DF5F22C5CE90}"/>
                </a:ext>
              </a:extLst>
            </p:cNvPr>
            <p:cNvSpPr/>
            <p:nvPr/>
          </p:nvSpPr>
          <p:spPr>
            <a:xfrm rot="10800000" flipH="1">
              <a:off x="808731" y="188774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Pentagon 24">
              <a:extLst>
                <a:ext uri="{FF2B5EF4-FFF2-40B4-BE49-F238E27FC236}">
                  <a16:creationId xmlns:a16="http://schemas.microsoft.com/office/drawing/2014/main" id="{3D7E8EE8-2E5C-462B-BCB8-9341B147E4A8}"/>
                </a:ext>
              </a:extLst>
            </p:cNvPr>
            <p:cNvSpPr/>
            <p:nvPr/>
          </p:nvSpPr>
          <p:spPr>
            <a:xfrm rot="10800000" flipH="1">
              <a:off x="727575" y="183014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E03DA8-C10D-42BF-A8E9-63890E2E928E}"/>
              </a:ext>
            </a:extLst>
          </p:cNvPr>
          <p:cNvGrpSpPr/>
          <p:nvPr/>
        </p:nvGrpSpPr>
        <p:grpSpPr>
          <a:xfrm>
            <a:off x="817001" y="5643358"/>
            <a:ext cx="3835924" cy="921656"/>
            <a:chOff x="727575" y="4777300"/>
            <a:chExt cx="2535694" cy="921656"/>
          </a:xfrm>
        </p:grpSpPr>
        <p:sp>
          <p:nvSpPr>
            <p:cNvPr id="25" name="Pentagon 26">
              <a:extLst>
                <a:ext uri="{FF2B5EF4-FFF2-40B4-BE49-F238E27FC236}">
                  <a16:creationId xmlns:a16="http://schemas.microsoft.com/office/drawing/2014/main" id="{6E5417DA-F3F6-4121-A192-C7442F727087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Pentagon 27">
              <a:extLst>
                <a:ext uri="{FF2B5EF4-FFF2-40B4-BE49-F238E27FC236}">
                  <a16:creationId xmlns:a16="http://schemas.microsoft.com/office/drawing/2014/main" id="{C6A72C47-B451-4C5E-BAE8-DD53ABC8C008}"/>
                </a:ext>
              </a:extLst>
            </p:cNvPr>
            <p:cNvSpPr/>
            <p:nvPr/>
          </p:nvSpPr>
          <p:spPr>
            <a:xfrm rot="10800000" flipH="1">
              <a:off x="727575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7A3507-23CD-43C5-AD8B-9C2559F01BEA}"/>
              </a:ext>
            </a:extLst>
          </p:cNvPr>
          <p:cNvGrpSpPr/>
          <p:nvPr/>
        </p:nvGrpSpPr>
        <p:grpSpPr>
          <a:xfrm>
            <a:off x="807374" y="3320795"/>
            <a:ext cx="3835924" cy="921655"/>
            <a:chOff x="727575" y="3794916"/>
            <a:chExt cx="2535694" cy="921655"/>
          </a:xfrm>
        </p:grpSpPr>
        <p:sp>
          <p:nvSpPr>
            <p:cNvPr id="28" name="Pentagon 29">
              <a:extLst>
                <a:ext uri="{FF2B5EF4-FFF2-40B4-BE49-F238E27FC236}">
                  <a16:creationId xmlns:a16="http://schemas.microsoft.com/office/drawing/2014/main" id="{6356AF0A-DBFC-4916-8779-EEBDA8B2716D}"/>
                </a:ext>
              </a:extLst>
            </p:cNvPr>
            <p:cNvSpPr/>
            <p:nvPr/>
          </p:nvSpPr>
          <p:spPr>
            <a:xfrm rot="10800000" flipH="1">
              <a:off x="808731" y="3852518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30">
              <a:extLst>
                <a:ext uri="{FF2B5EF4-FFF2-40B4-BE49-F238E27FC236}">
                  <a16:creationId xmlns:a16="http://schemas.microsoft.com/office/drawing/2014/main" id="{1B8D3FFE-6B61-464C-9A8C-8C695DF3030B}"/>
                </a:ext>
              </a:extLst>
            </p:cNvPr>
            <p:cNvSpPr/>
            <p:nvPr/>
          </p:nvSpPr>
          <p:spPr>
            <a:xfrm rot="10800000" flipH="1">
              <a:off x="727575" y="3794916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FAD6DDC7-1743-4461-B161-35E6E2D66B4C}"/>
              </a:ext>
            </a:extLst>
          </p:cNvPr>
          <p:cNvSpPr txBox="1">
            <a:spLocks/>
          </p:cNvSpPr>
          <p:nvPr/>
        </p:nvSpPr>
        <p:spPr>
          <a:xfrm>
            <a:off x="7919537" y="1378225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Penetration Testing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A17CE7-E519-4071-878E-5833F8F6E097}"/>
              </a:ext>
            </a:extLst>
          </p:cNvPr>
          <p:cNvSpPr txBox="1">
            <a:spLocks/>
          </p:cNvSpPr>
          <p:nvPr/>
        </p:nvSpPr>
        <p:spPr>
          <a:xfrm>
            <a:off x="7907897" y="2415774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Next Phase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A3ACD77-606E-4CEE-9890-AC77C9E90DDB}"/>
              </a:ext>
            </a:extLst>
          </p:cNvPr>
          <p:cNvSpPr txBox="1">
            <a:spLocks/>
          </p:cNvSpPr>
          <p:nvPr/>
        </p:nvSpPr>
        <p:spPr>
          <a:xfrm>
            <a:off x="7919537" y="3648821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MD Infrastructure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825C824-489D-40B0-B866-CAD4E353BFE8}"/>
              </a:ext>
            </a:extLst>
          </p:cNvPr>
          <p:cNvSpPr txBox="1">
            <a:spLocks/>
          </p:cNvSpPr>
          <p:nvPr/>
        </p:nvSpPr>
        <p:spPr>
          <a:xfrm>
            <a:off x="8036112" y="4755188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Benefit Measurement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36D7BE4C-84FA-4BD5-8730-617F32E36EA2}"/>
              </a:ext>
            </a:extLst>
          </p:cNvPr>
          <p:cNvSpPr txBox="1">
            <a:spLocks/>
          </p:cNvSpPr>
          <p:nvPr/>
        </p:nvSpPr>
        <p:spPr>
          <a:xfrm>
            <a:off x="1081085" y="1407930"/>
            <a:ext cx="3060000" cy="56726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Development 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82FD1E1-1DB6-4EC2-98B0-53DF83B64783}"/>
              </a:ext>
            </a:extLst>
          </p:cNvPr>
          <p:cNvSpPr txBox="1">
            <a:spLocks/>
          </p:cNvSpPr>
          <p:nvPr/>
        </p:nvSpPr>
        <p:spPr>
          <a:xfrm>
            <a:off x="1019146" y="3587830"/>
            <a:ext cx="3182769" cy="28024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NMS Utilization &amp; MD Strategy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D6DAF1E-044E-41BA-ACAC-FBA03628F06A}"/>
              </a:ext>
            </a:extLst>
          </p:cNvPr>
          <p:cNvSpPr txBox="1">
            <a:spLocks/>
          </p:cNvSpPr>
          <p:nvPr/>
        </p:nvSpPr>
        <p:spPr>
          <a:xfrm>
            <a:off x="4266272" y="4353956"/>
            <a:ext cx="1829728" cy="825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F339F2CD-28D6-4C7F-B1AF-F81C605F9F0A}"/>
              </a:ext>
            </a:extLst>
          </p:cNvPr>
          <p:cNvSpPr txBox="1">
            <a:spLocks/>
          </p:cNvSpPr>
          <p:nvPr/>
        </p:nvSpPr>
        <p:spPr>
          <a:xfrm>
            <a:off x="916625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Service Concept</a:t>
            </a:r>
            <a:endParaRPr lang="en-US" sz="1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C763714-50C6-4000-8E80-47688270844A}"/>
              </a:ext>
            </a:extLst>
          </p:cNvPr>
          <p:cNvSpPr/>
          <p:nvPr/>
        </p:nvSpPr>
        <p:spPr>
          <a:xfrm>
            <a:off x="5875261" y="3645136"/>
            <a:ext cx="461477" cy="524194"/>
          </a:xfrm>
          <a:custGeom>
            <a:avLst/>
            <a:gdLst>
              <a:gd name="connsiteX0" fmla="*/ 1345391 w 1544262"/>
              <a:gd name="connsiteY0" fmla="*/ 613209 h 1754137"/>
              <a:gd name="connsiteX1" fmla="*/ 1336057 w 1544262"/>
              <a:gd name="connsiteY1" fmla="*/ 605208 h 1754137"/>
              <a:gd name="connsiteX2" fmla="*/ 1338057 w 1544262"/>
              <a:gd name="connsiteY2" fmla="*/ 366131 h 1754137"/>
              <a:gd name="connsiteX3" fmla="*/ 946199 w 1544262"/>
              <a:gd name="connsiteY3" fmla="*/ 180 h 1754137"/>
              <a:gd name="connsiteX4" fmla="*/ 566246 w 1544262"/>
              <a:gd name="connsiteY4" fmla="*/ 3038 h 1754137"/>
              <a:gd name="connsiteX5" fmla="*/ 211726 w 1544262"/>
              <a:gd name="connsiteY5" fmla="*/ 315362 h 1754137"/>
              <a:gd name="connsiteX6" fmla="*/ 206582 w 1544262"/>
              <a:gd name="connsiteY6" fmla="*/ 613781 h 1754137"/>
              <a:gd name="connsiteX7" fmla="*/ 169530 w 1544262"/>
              <a:gd name="connsiteY7" fmla="*/ 621591 h 1754137"/>
              <a:gd name="connsiteX8" fmla="*/ 1223 w 1544262"/>
              <a:gd name="connsiteY8" fmla="*/ 812758 h 1754137"/>
              <a:gd name="connsiteX9" fmla="*/ 461 w 1544262"/>
              <a:gd name="connsiteY9" fmla="*/ 964872 h 1754137"/>
              <a:gd name="connsiteX10" fmla="*/ 44181 w 1544262"/>
              <a:gd name="connsiteY10" fmla="*/ 1007068 h 1754137"/>
              <a:gd name="connsiteX11" fmla="*/ 153433 w 1544262"/>
              <a:gd name="connsiteY11" fmla="*/ 1007163 h 1754137"/>
              <a:gd name="connsiteX12" fmla="*/ 208678 w 1544262"/>
              <a:gd name="connsiteY12" fmla="*/ 1052979 h 1754137"/>
              <a:gd name="connsiteX13" fmla="*/ 151718 w 1544262"/>
              <a:gd name="connsiteY13" fmla="*/ 1097460 h 1754137"/>
              <a:gd name="connsiteX14" fmla="*/ 37704 w 1544262"/>
              <a:gd name="connsiteY14" fmla="*/ 1096984 h 1754137"/>
              <a:gd name="connsiteX15" fmla="*/ 842 w 1544262"/>
              <a:gd name="connsiteY15" fmla="*/ 1135275 h 1754137"/>
              <a:gd name="connsiteX16" fmla="*/ 842 w 1544262"/>
              <a:gd name="connsiteY16" fmla="*/ 1173279 h 1754137"/>
              <a:gd name="connsiteX17" fmla="*/ 38752 w 1544262"/>
              <a:gd name="connsiteY17" fmla="*/ 1211093 h 1754137"/>
              <a:gd name="connsiteX18" fmla="*/ 157529 w 1544262"/>
              <a:gd name="connsiteY18" fmla="*/ 1210903 h 1754137"/>
              <a:gd name="connsiteX19" fmla="*/ 208773 w 1544262"/>
              <a:gd name="connsiteY19" fmla="*/ 1255671 h 1754137"/>
              <a:gd name="connsiteX20" fmla="*/ 157910 w 1544262"/>
              <a:gd name="connsiteY20" fmla="*/ 1300152 h 1754137"/>
              <a:gd name="connsiteX21" fmla="*/ 43895 w 1544262"/>
              <a:gd name="connsiteY21" fmla="*/ 1299771 h 1754137"/>
              <a:gd name="connsiteX22" fmla="*/ 747 w 1544262"/>
              <a:gd name="connsiteY22" fmla="*/ 1342062 h 1754137"/>
              <a:gd name="connsiteX23" fmla="*/ 842 w 1544262"/>
              <a:gd name="connsiteY23" fmla="*/ 1380067 h 1754137"/>
              <a:gd name="connsiteX24" fmla="*/ 35894 w 1544262"/>
              <a:gd name="connsiteY24" fmla="*/ 1415786 h 1754137"/>
              <a:gd name="connsiteX25" fmla="*/ 149908 w 1544262"/>
              <a:gd name="connsiteY25" fmla="*/ 1415786 h 1754137"/>
              <a:gd name="connsiteX26" fmla="*/ 208487 w 1544262"/>
              <a:gd name="connsiteY26" fmla="*/ 1461887 h 1754137"/>
              <a:gd name="connsiteX27" fmla="*/ 146384 w 1544262"/>
              <a:gd name="connsiteY27" fmla="*/ 1506559 h 1754137"/>
              <a:gd name="connsiteX28" fmla="*/ 41800 w 1544262"/>
              <a:gd name="connsiteY28" fmla="*/ 1505988 h 1754137"/>
              <a:gd name="connsiteX29" fmla="*/ 176 w 1544262"/>
              <a:gd name="connsiteY29" fmla="*/ 1545040 h 1754137"/>
              <a:gd name="connsiteX30" fmla="*/ 207058 w 1544262"/>
              <a:gd name="connsiteY30" fmla="*/ 1754018 h 1754137"/>
              <a:gd name="connsiteX31" fmla="*/ 1328818 w 1544262"/>
              <a:gd name="connsiteY31" fmla="*/ 1754114 h 1754137"/>
              <a:gd name="connsiteX32" fmla="*/ 1544178 w 1544262"/>
              <a:gd name="connsiteY32" fmla="*/ 1538373 h 1754137"/>
              <a:gd name="connsiteX33" fmla="*/ 1544178 w 1544262"/>
              <a:gd name="connsiteY33" fmla="*/ 877623 h 1754137"/>
              <a:gd name="connsiteX34" fmla="*/ 1345391 w 1544262"/>
              <a:gd name="connsiteY34" fmla="*/ 613209 h 1754137"/>
              <a:gd name="connsiteX35" fmla="*/ 388891 w 1544262"/>
              <a:gd name="connsiteY35" fmla="*/ 693695 h 1754137"/>
              <a:gd name="connsiteX36" fmla="*/ 237253 w 1544262"/>
              <a:gd name="connsiteY36" fmla="*/ 693791 h 1754137"/>
              <a:gd name="connsiteX37" fmla="*/ 203439 w 1544262"/>
              <a:gd name="connsiteY37" fmla="*/ 656834 h 1754137"/>
              <a:gd name="connsiteX38" fmla="*/ 236015 w 1544262"/>
              <a:gd name="connsiteY38" fmla="*/ 618924 h 1754137"/>
              <a:gd name="connsiteX39" fmla="*/ 321358 w 1544262"/>
              <a:gd name="connsiteY39" fmla="*/ 619305 h 1754137"/>
              <a:gd name="connsiteX40" fmla="*/ 387748 w 1544262"/>
              <a:gd name="connsiteY40" fmla="*/ 619020 h 1754137"/>
              <a:gd name="connsiteX41" fmla="*/ 432039 w 1544262"/>
              <a:gd name="connsiteY41" fmla="*/ 655595 h 1754137"/>
              <a:gd name="connsiteX42" fmla="*/ 388891 w 1544262"/>
              <a:gd name="connsiteY42" fmla="*/ 693695 h 1754137"/>
              <a:gd name="connsiteX43" fmla="*/ 905908 w 1544262"/>
              <a:gd name="connsiteY43" fmla="*/ 1263195 h 1754137"/>
              <a:gd name="connsiteX44" fmla="*/ 845900 w 1544262"/>
              <a:gd name="connsiteY44" fmla="*/ 1422548 h 1754137"/>
              <a:gd name="connsiteX45" fmla="*/ 786084 w 1544262"/>
              <a:gd name="connsiteY45" fmla="*/ 1482270 h 1754137"/>
              <a:gd name="connsiteX46" fmla="*/ 699692 w 1544262"/>
              <a:gd name="connsiteY46" fmla="*/ 1383115 h 1754137"/>
              <a:gd name="connsiteX47" fmla="*/ 650542 w 1544262"/>
              <a:gd name="connsiteY47" fmla="*/ 1278149 h 1754137"/>
              <a:gd name="connsiteX48" fmla="*/ 630349 w 1544262"/>
              <a:gd name="connsiteY48" fmla="*/ 1027737 h 1754137"/>
              <a:gd name="connsiteX49" fmla="*/ 892668 w 1544262"/>
              <a:gd name="connsiteY49" fmla="*/ 1006592 h 1754137"/>
              <a:gd name="connsiteX50" fmla="*/ 905908 w 1544262"/>
              <a:gd name="connsiteY50" fmla="*/ 1263195 h 1754137"/>
              <a:gd name="connsiteX51" fmla="*/ 904384 w 1544262"/>
              <a:gd name="connsiteY51" fmla="*/ 617019 h 1754137"/>
              <a:gd name="connsiteX52" fmla="*/ 482140 w 1544262"/>
              <a:gd name="connsiteY52" fmla="*/ 618353 h 1754137"/>
              <a:gd name="connsiteX53" fmla="*/ 430420 w 1544262"/>
              <a:gd name="connsiteY53" fmla="*/ 564917 h 1754137"/>
              <a:gd name="connsiteX54" fmla="*/ 430420 w 1544262"/>
              <a:gd name="connsiteY54" fmla="*/ 384704 h 1754137"/>
              <a:gd name="connsiteX55" fmla="*/ 431944 w 1544262"/>
              <a:gd name="connsiteY55" fmla="*/ 384228 h 1754137"/>
              <a:gd name="connsiteX56" fmla="*/ 430515 w 1544262"/>
              <a:gd name="connsiteY56" fmla="*/ 384133 h 1754137"/>
              <a:gd name="connsiteX57" fmla="*/ 611014 w 1544262"/>
              <a:gd name="connsiteY57" fmla="*/ 225732 h 1754137"/>
              <a:gd name="connsiteX58" fmla="*/ 933626 w 1544262"/>
              <a:gd name="connsiteY58" fmla="*/ 225637 h 1754137"/>
              <a:gd name="connsiteX59" fmla="*/ 1113934 w 1544262"/>
              <a:gd name="connsiteY59" fmla="*/ 409374 h 1754137"/>
              <a:gd name="connsiteX60" fmla="*/ 1117173 w 1544262"/>
              <a:gd name="connsiteY60" fmla="*/ 593778 h 1754137"/>
              <a:gd name="connsiteX61" fmla="*/ 1117458 w 1544262"/>
              <a:gd name="connsiteY61" fmla="*/ 613114 h 1754137"/>
              <a:gd name="connsiteX62" fmla="*/ 1117458 w 1544262"/>
              <a:gd name="connsiteY62" fmla="*/ 613114 h 1754137"/>
              <a:gd name="connsiteX63" fmla="*/ 904384 w 1544262"/>
              <a:gd name="connsiteY63" fmla="*/ 617019 h 1754137"/>
              <a:gd name="connsiteX64" fmla="*/ 1307387 w 1544262"/>
              <a:gd name="connsiteY64" fmla="*/ 693600 h 1754137"/>
              <a:gd name="connsiteX65" fmla="*/ 1226900 w 1544262"/>
              <a:gd name="connsiteY65" fmla="*/ 693314 h 1754137"/>
              <a:gd name="connsiteX66" fmla="*/ 1160607 w 1544262"/>
              <a:gd name="connsiteY66" fmla="*/ 693600 h 1754137"/>
              <a:gd name="connsiteX67" fmla="*/ 1113458 w 1544262"/>
              <a:gd name="connsiteY67" fmla="*/ 656643 h 1754137"/>
              <a:gd name="connsiteX68" fmla="*/ 1160987 w 1544262"/>
              <a:gd name="connsiteY68" fmla="*/ 619115 h 1754137"/>
              <a:gd name="connsiteX69" fmla="*/ 1307767 w 1544262"/>
              <a:gd name="connsiteY69" fmla="*/ 619020 h 1754137"/>
              <a:gd name="connsiteX70" fmla="*/ 1338248 w 1544262"/>
              <a:gd name="connsiteY70" fmla="*/ 658834 h 1754137"/>
              <a:gd name="connsiteX71" fmla="*/ 1307387 w 1544262"/>
              <a:gd name="connsiteY71" fmla="*/ 693600 h 175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544262" h="1754137">
                <a:moveTo>
                  <a:pt x="1345391" y="613209"/>
                </a:moveTo>
                <a:cubicBezTo>
                  <a:pt x="1342439" y="610352"/>
                  <a:pt x="1339296" y="607780"/>
                  <a:pt x="1336057" y="605208"/>
                </a:cubicBezTo>
                <a:cubicBezTo>
                  <a:pt x="1345391" y="525579"/>
                  <a:pt x="1340533" y="445855"/>
                  <a:pt x="1338057" y="366131"/>
                </a:cubicBezTo>
                <a:cubicBezTo>
                  <a:pt x="1321579" y="157724"/>
                  <a:pt x="1135270" y="-6202"/>
                  <a:pt x="946199" y="180"/>
                </a:cubicBezTo>
                <a:cubicBezTo>
                  <a:pt x="819611" y="4466"/>
                  <a:pt x="692739" y="-1630"/>
                  <a:pt x="566246" y="3038"/>
                </a:cubicBezTo>
                <a:cubicBezTo>
                  <a:pt x="398130" y="9229"/>
                  <a:pt x="240396" y="148770"/>
                  <a:pt x="211726" y="315362"/>
                </a:cubicBezTo>
                <a:cubicBezTo>
                  <a:pt x="194771" y="414041"/>
                  <a:pt x="203058" y="514149"/>
                  <a:pt x="206582" y="613781"/>
                </a:cubicBezTo>
                <a:cubicBezTo>
                  <a:pt x="194200" y="616448"/>
                  <a:pt x="182008" y="619686"/>
                  <a:pt x="169530" y="621591"/>
                </a:cubicBezTo>
                <a:cubicBezTo>
                  <a:pt x="55421" y="639308"/>
                  <a:pt x="2367" y="699315"/>
                  <a:pt x="1223" y="812758"/>
                </a:cubicBezTo>
                <a:cubicBezTo>
                  <a:pt x="747" y="863431"/>
                  <a:pt x="3033" y="914295"/>
                  <a:pt x="461" y="964872"/>
                </a:cubicBezTo>
                <a:cubicBezTo>
                  <a:pt x="-1348" y="999257"/>
                  <a:pt x="11892" y="1009068"/>
                  <a:pt x="44181" y="1007068"/>
                </a:cubicBezTo>
                <a:cubicBezTo>
                  <a:pt x="80471" y="1004877"/>
                  <a:pt x="117048" y="1006211"/>
                  <a:pt x="153433" y="1007163"/>
                </a:cubicBezTo>
                <a:cubicBezTo>
                  <a:pt x="183341" y="1007925"/>
                  <a:pt x="209630" y="1020117"/>
                  <a:pt x="208678" y="1052979"/>
                </a:cubicBezTo>
                <a:cubicBezTo>
                  <a:pt x="207725" y="1084887"/>
                  <a:pt x="182198" y="1097270"/>
                  <a:pt x="151718" y="1097460"/>
                </a:cubicBezTo>
                <a:cubicBezTo>
                  <a:pt x="113713" y="1097651"/>
                  <a:pt x="75518" y="1099270"/>
                  <a:pt x="37704" y="1096984"/>
                </a:cubicBezTo>
                <a:cubicBezTo>
                  <a:pt x="7796" y="1095174"/>
                  <a:pt x="-2301" y="1106985"/>
                  <a:pt x="842" y="1135275"/>
                </a:cubicBezTo>
                <a:cubicBezTo>
                  <a:pt x="2271" y="1147752"/>
                  <a:pt x="2176" y="1160706"/>
                  <a:pt x="842" y="1173279"/>
                </a:cubicBezTo>
                <a:cubicBezTo>
                  <a:pt x="-2206" y="1202331"/>
                  <a:pt x="9796" y="1212618"/>
                  <a:pt x="38752" y="1211093"/>
                </a:cubicBezTo>
                <a:cubicBezTo>
                  <a:pt x="78281" y="1209093"/>
                  <a:pt x="117905" y="1210808"/>
                  <a:pt x="157529" y="1210903"/>
                </a:cubicBezTo>
                <a:cubicBezTo>
                  <a:pt x="187723" y="1210903"/>
                  <a:pt x="208297" y="1227572"/>
                  <a:pt x="208773" y="1255671"/>
                </a:cubicBezTo>
                <a:cubicBezTo>
                  <a:pt x="209250" y="1284722"/>
                  <a:pt x="188008" y="1300152"/>
                  <a:pt x="157910" y="1300152"/>
                </a:cubicBezTo>
                <a:cubicBezTo>
                  <a:pt x="119905" y="1300152"/>
                  <a:pt x="81710" y="1302152"/>
                  <a:pt x="43895" y="1299771"/>
                </a:cubicBezTo>
                <a:cubicBezTo>
                  <a:pt x="11320" y="1297676"/>
                  <a:pt x="-3634" y="1308058"/>
                  <a:pt x="747" y="1342062"/>
                </a:cubicBezTo>
                <a:cubicBezTo>
                  <a:pt x="2367" y="1354540"/>
                  <a:pt x="2081" y="1367494"/>
                  <a:pt x="842" y="1380067"/>
                </a:cubicBezTo>
                <a:cubicBezTo>
                  <a:pt x="-1825" y="1406642"/>
                  <a:pt x="8938" y="1416929"/>
                  <a:pt x="35894" y="1415786"/>
                </a:cubicBezTo>
                <a:cubicBezTo>
                  <a:pt x="73804" y="1414167"/>
                  <a:pt x="111904" y="1415310"/>
                  <a:pt x="149908" y="1415786"/>
                </a:cubicBezTo>
                <a:cubicBezTo>
                  <a:pt x="181151" y="1416167"/>
                  <a:pt x="210964" y="1424835"/>
                  <a:pt x="208487" y="1461887"/>
                </a:cubicBezTo>
                <a:cubicBezTo>
                  <a:pt x="206201" y="1495701"/>
                  <a:pt x="178769" y="1507131"/>
                  <a:pt x="146384" y="1506559"/>
                </a:cubicBezTo>
                <a:cubicBezTo>
                  <a:pt x="111523" y="1505892"/>
                  <a:pt x="76566" y="1508083"/>
                  <a:pt x="41800" y="1505988"/>
                </a:cubicBezTo>
                <a:cubicBezTo>
                  <a:pt x="11892" y="1504178"/>
                  <a:pt x="557" y="1512655"/>
                  <a:pt x="176" y="1545040"/>
                </a:cubicBezTo>
                <a:cubicBezTo>
                  <a:pt x="-1444" y="1680200"/>
                  <a:pt x="69803" y="1753923"/>
                  <a:pt x="207058" y="1754018"/>
                </a:cubicBezTo>
                <a:cubicBezTo>
                  <a:pt x="581010" y="1754209"/>
                  <a:pt x="954962" y="1754114"/>
                  <a:pt x="1328818" y="1754114"/>
                </a:cubicBezTo>
                <a:cubicBezTo>
                  <a:pt x="1474169" y="1754114"/>
                  <a:pt x="1544083" y="1684200"/>
                  <a:pt x="1544178" y="1538373"/>
                </a:cubicBezTo>
                <a:cubicBezTo>
                  <a:pt x="1544369" y="1318155"/>
                  <a:pt x="1544178" y="1097841"/>
                  <a:pt x="1544178" y="877623"/>
                </a:cubicBezTo>
                <a:cubicBezTo>
                  <a:pt x="1544369" y="688171"/>
                  <a:pt x="1523414" y="660358"/>
                  <a:pt x="1345391" y="613209"/>
                </a:cubicBezTo>
                <a:close/>
                <a:moveTo>
                  <a:pt x="388891" y="693695"/>
                </a:moveTo>
                <a:cubicBezTo>
                  <a:pt x="338313" y="692362"/>
                  <a:pt x="287735" y="692076"/>
                  <a:pt x="237253" y="693791"/>
                </a:cubicBezTo>
                <a:cubicBezTo>
                  <a:pt x="208773" y="694743"/>
                  <a:pt x="203058" y="681980"/>
                  <a:pt x="203439" y="656834"/>
                </a:cubicBezTo>
                <a:cubicBezTo>
                  <a:pt x="203820" y="633212"/>
                  <a:pt x="205915" y="616829"/>
                  <a:pt x="236015" y="618924"/>
                </a:cubicBezTo>
                <a:cubicBezTo>
                  <a:pt x="264304" y="620924"/>
                  <a:pt x="292879" y="619305"/>
                  <a:pt x="321358" y="619305"/>
                </a:cubicBezTo>
                <a:cubicBezTo>
                  <a:pt x="343456" y="619305"/>
                  <a:pt x="365650" y="620162"/>
                  <a:pt x="387748" y="619020"/>
                </a:cubicBezTo>
                <a:cubicBezTo>
                  <a:pt x="414322" y="617686"/>
                  <a:pt x="431944" y="619972"/>
                  <a:pt x="432039" y="655595"/>
                </a:cubicBezTo>
                <a:cubicBezTo>
                  <a:pt x="432134" y="690076"/>
                  <a:pt x="416704" y="694457"/>
                  <a:pt x="388891" y="693695"/>
                </a:cubicBezTo>
                <a:close/>
                <a:moveTo>
                  <a:pt x="905908" y="1263195"/>
                </a:moveTo>
                <a:cubicBezTo>
                  <a:pt x="847615" y="1310058"/>
                  <a:pt x="838852" y="1360541"/>
                  <a:pt x="845900" y="1422548"/>
                </a:cubicBezTo>
                <a:cubicBezTo>
                  <a:pt x="851520" y="1471507"/>
                  <a:pt x="834089" y="1484556"/>
                  <a:pt x="786084" y="1482270"/>
                </a:cubicBezTo>
                <a:cubicBezTo>
                  <a:pt x="699882" y="1478174"/>
                  <a:pt x="699692" y="1481223"/>
                  <a:pt x="699692" y="1383115"/>
                </a:cubicBezTo>
                <a:cubicBezTo>
                  <a:pt x="707598" y="1344253"/>
                  <a:pt x="695691" y="1310344"/>
                  <a:pt x="650542" y="1278149"/>
                </a:cubicBezTo>
                <a:cubicBezTo>
                  <a:pt x="573295" y="1222905"/>
                  <a:pt x="567961" y="1097079"/>
                  <a:pt x="630349" y="1027737"/>
                </a:cubicBezTo>
                <a:cubicBezTo>
                  <a:pt x="702930" y="947060"/>
                  <a:pt x="817230" y="937821"/>
                  <a:pt x="892668" y="1006592"/>
                </a:cubicBezTo>
                <a:cubicBezTo>
                  <a:pt x="970297" y="1077267"/>
                  <a:pt x="984013" y="1200425"/>
                  <a:pt x="905908" y="1263195"/>
                </a:cubicBezTo>
                <a:close/>
                <a:moveTo>
                  <a:pt x="904384" y="617019"/>
                </a:moveTo>
                <a:cubicBezTo>
                  <a:pt x="763605" y="618162"/>
                  <a:pt x="622825" y="615590"/>
                  <a:pt x="482140" y="618353"/>
                </a:cubicBezTo>
                <a:cubicBezTo>
                  <a:pt x="439088" y="619210"/>
                  <a:pt x="428229" y="605780"/>
                  <a:pt x="430420" y="564917"/>
                </a:cubicBezTo>
                <a:cubicBezTo>
                  <a:pt x="433659" y="505005"/>
                  <a:pt x="430706" y="444807"/>
                  <a:pt x="430420" y="384704"/>
                </a:cubicBezTo>
                <a:cubicBezTo>
                  <a:pt x="430991" y="384609"/>
                  <a:pt x="431373" y="384419"/>
                  <a:pt x="431944" y="384228"/>
                </a:cubicBezTo>
                <a:cubicBezTo>
                  <a:pt x="431467" y="384228"/>
                  <a:pt x="430991" y="384133"/>
                  <a:pt x="430515" y="384133"/>
                </a:cubicBezTo>
                <a:cubicBezTo>
                  <a:pt x="450327" y="280691"/>
                  <a:pt x="505953" y="228971"/>
                  <a:pt x="611014" y="225732"/>
                </a:cubicBezTo>
                <a:cubicBezTo>
                  <a:pt x="718456" y="222398"/>
                  <a:pt x="826183" y="222494"/>
                  <a:pt x="933626" y="225637"/>
                </a:cubicBezTo>
                <a:cubicBezTo>
                  <a:pt x="1046783" y="228971"/>
                  <a:pt x="1110696" y="296312"/>
                  <a:pt x="1113934" y="409374"/>
                </a:cubicBezTo>
                <a:cubicBezTo>
                  <a:pt x="1115744" y="470810"/>
                  <a:pt x="1116220" y="532342"/>
                  <a:pt x="1117173" y="593778"/>
                </a:cubicBezTo>
                <a:cubicBezTo>
                  <a:pt x="1117267" y="600255"/>
                  <a:pt x="1117363" y="606637"/>
                  <a:pt x="1117458" y="613114"/>
                </a:cubicBezTo>
                <a:lnTo>
                  <a:pt x="1117458" y="613114"/>
                </a:lnTo>
                <a:cubicBezTo>
                  <a:pt x="1046592" y="622448"/>
                  <a:pt x="975345" y="616448"/>
                  <a:pt x="904384" y="617019"/>
                </a:cubicBezTo>
                <a:close/>
                <a:moveTo>
                  <a:pt x="1307387" y="693600"/>
                </a:moveTo>
                <a:cubicBezTo>
                  <a:pt x="1280621" y="692076"/>
                  <a:pt x="1253761" y="693314"/>
                  <a:pt x="1226900" y="693314"/>
                </a:cubicBezTo>
                <a:cubicBezTo>
                  <a:pt x="1204802" y="693314"/>
                  <a:pt x="1182705" y="692552"/>
                  <a:pt x="1160607" y="693600"/>
                </a:cubicBezTo>
                <a:cubicBezTo>
                  <a:pt x="1133841" y="694838"/>
                  <a:pt x="1113172" y="696648"/>
                  <a:pt x="1113458" y="656643"/>
                </a:cubicBezTo>
                <a:cubicBezTo>
                  <a:pt x="1113743" y="617305"/>
                  <a:pt x="1133936" y="618543"/>
                  <a:pt x="1160987" y="619115"/>
                </a:cubicBezTo>
                <a:cubicBezTo>
                  <a:pt x="1209851" y="620067"/>
                  <a:pt x="1258905" y="620734"/>
                  <a:pt x="1307767" y="619020"/>
                </a:cubicBezTo>
                <a:cubicBezTo>
                  <a:pt x="1339677" y="617876"/>
                  <a:pt x="1337486" y="637403"/>
                  <a:pt x="1338248" y="658834"/>
                </a:cubicBezTo>
                <a:cubicBezTo>
                  <a:pt x="1339010" y="681313"/>
                  <a:pt x="1334057" y="695124"/>
                  <a:pt x="1307387" y="6936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oogle Shape;76;p5">
            <a:extLst>
              <a:ext uri="{FF2B5EF4-FFF2-40B4-BE49-F238E27FC236}">
                <a16:creationId xmlns:a16="http://schemas.microsoft.com/office/drawing/2014/main" id="{E0FAEE7D-4A30-48BD-AE03-D6FE880B02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2748" y="-20018"/>
            <a:ext cx="4445025" cy="109166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021F2E6-B31A-4661-B80A-55E3A0DAD0E9}"/>
              </a:ext>
            </a:extLst>
          </p:cNvPr>
          <p:cNvSpPr txBox="1"/>
          <p:nvPr/>
        </p:nvSpPr>
        <p:spPr>
          <a:xfrm>
            <a:off x="2773202" y="316269"/>
            <a:ext cx="616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ONE ON ONE NMS PROJECT</a:t>
            </a:r>
            <a:endParaRPr lang="en-US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518AF-4BCE-4E63-B1E7-2795231D6346}"/>
              </a:ext>
            </a:extLst>
          </p:cNvPr>
          <p:cNvSpPr txBox="1"/>
          <p:nvPr/>
        </p:nvSpPr>
        <p:spPr>
          <a:xfrm>
            <a:off x="1890171" y="2444513"/>
            <a:ext cx="1928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Deployment</a:t>
            </a:r>
            <a:endParaRPr lang="en-ID" sz="1600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B16DD2-3BDE-433B-8CCC-77B0AB65F0ED}"/>
              </a:ext>
            </a:extLst>
          </p:cNvPr>
          <p:cNvGrpSpPr/>
          <p:nvPr/>
        </p:nvGrpSpPr>
        <p:grpSpPr>
          <a:xfrm>
            <a:off x="801359" y="4467924"/>
            <a:ext cx="3837585" cy="921656"/>
            <a:chOff x="726477" y="4777300"/>
            <a:chExt cx="2536792" cy="921656"/>
          </a:xfrm>
        </p:grpSpPr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6382F28C-113D-403D-A472-E0369BE16569}"/>
                </a:ext>
              </a:extLst>
            </p:cNvPr>
            <p:cNvSpPr/>
            <p:nvPr/>
          </p:nvSpPr>
          <p:spPr>
            <a:xfrm rot="10800000" flipH="1">
              <a:off x="808731" y="4834903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Pentagon 27">
              <a:extLst>
                <a:ext uri="{FF2B5EF4-FFF2-40B4-BE49-F238E27FC236}">
                  <a16:creationId xmlns:a16="http://schemas.microsoft.com/office/drawing/2014/main" id="{1810CC59-C6A5-41D1-9682-2FD1A4FAB7E3}"/>
                </a:ext>
              </a:extLst>
            </p:cNvPr>
            <p:cNvSpPr/>
            <p:nvPr/>
          </p:nvSpPr>
          <p:spPr>
            <a:xfrm rot="10800000" flipH="1">
              <a:off x="726477" y="4777300"/>
              <a:ext cx="2454538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0BD475B-2CC5-40B7-9EBA-C65536BC9B29}"/>
              </a:ext>
            </a:extLst>
          </p:cNvPr>
          <p:cNvGrpSpPr/>
          <p:nvPr/>
        </p:nvGrpSpPr>
        <p:grpSpPr>
          <a:xfrm>
            <a:off x="7619763" y="5666723"/>
            <a:ext cx="3837600" cy="921656"/>
            <a:chOff x="5896425" y="4777300"/>
            <a:chExt cx="2521384" cy="921656"/>
          </a:xfrm>
        </p:grpSpPr>
        <p:sp>
          <p:nvSpPr>
            <p:cNvPr id="56" name="Pentagon 17">
              <a:extLst>
                <a:ext uri="{FF2B5EF4-FFF2-40B4-BE49-F238E27FC236}">
                  <a16:creationId xmlns:a16="http://schemas.microsoft.com/office/drawing/2014/main" id="{DA565EE8-C13C-4976-B14B-D120F8916A3F}"/>
                </a:ext>
              </a:extLst>
            </p:cNvPr>
            <p:cNvSpPr/>
            <p:nvPr/>
          </p:nvSpPr>
          <p:spPr>
            <a:xfrm flipH="1">
              <a:off x="5896425" y="4834903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9" name="Pentagon 18">
              <a:extLst>
                <a:ext uri="{FF2B5EF4-FFF2-40B4-BE49-F238E27FC236}">
                  <a16:creationId xmlns:a16="http://schemas.microsoft.com/office/drawing/2014/main" id="{FB5018C3-F197-4E68-9290-66B9A1521275}"/>
                </a:ext>
              </a:extLst>
            </p:cNvPr>
            <p:cNvSpPr/>
            <p:nvPr/>
          </p:nvSpPr>
          <p:spPr>
            <a:xfrm flipH="1">
              <a:off x="5981958" y="4777300"/>
              <a:ext cx="2435851" cy="864053"/>
            </a:xfrm>
            <a:prstGeom prst="homePlate">
              <a:avLst>
                <a:gd name="adj" fmla="val 2125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BD95E373-3365-44DA-9C68-066C827886A2}"/>
              </a:ext>
            </a:extLst>
          </p:cNvPr>
          <p:cNvSpPr txBox="1">
            <a:spLocks/>
          </p:cNvSpPr>
          <p:nvPr/>
        </p:nvSpPr>
        <p:spPr>
          <a:xfrm>
            <a:off x="1101910" y="4743456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Dealer Group Integration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E43940FD-CFFC-4747-8419-306164420C0C}"/>
              </a:ext>
            </a:extLst>
          </p:cNvPr>
          <p:cNvSpPr txBox="1">
            <a:spLocks/>
          </p:cNvSpPr>
          <p:nvPr/>
        </p:nvSpPr>
        <p:spPr>
          <a:xfrm>
            <a:off x="8205794" y="5898233"/>
            <a:ext cx="3060000" cy="2580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CRM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41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/>
        </p:nvSpPr>
        <p:spPr>
          <a:xfrm rot="10800000">
            <a:off x="188536" y="-7703"/>
            <a:ext cx="12003464" cy="798326"/>
          </a:xfrm>
          <a:custGeom>
            <a:avLst/>
            <a:gdLst/>
            <a:ahLst/>
            <a:cxnLst/>
            <a:rect l="l" t="t" r="r" b="b"/>
            <a:pathLst>
              <a:path w="7167595" h="2028826" extrusionOk="0">
                <a:moveTo>
                  <a:pt x="0" y="0"/>
                </a:moveTo>
                <a:lnTo>
                  <a:pt x="3481872" y="1356088"/>
                </a:lnTo>
                <a:lnTo>
                  <a:pt x="7167595" y="2028826"/>
                </a:lnTo>
                <a:lnTo>
                  <a:pt x="0" y="20288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0" dist="355600" dir="8100000" algn="tr" rotWithShape="0">
              <a:srgbClr val="000000">
                <a:alpha val="62745"/>
              </a:srgbClr>
            </a:outerShdw>
          </a:effectLst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8202" y="110584"/>
            <a:ext cx="2910254" cy="7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/>
          <p:nvPr/>
        </p:nvSpPr>
        <p:spPr>
          <a:xfrm>
            <a:off x="3901523" y="224873"/>
            <a:ext cx="38992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NMS Utilization</a:t>
            </a: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9117" y="-39367"/>
            <a:ext cx="2732434" cy="74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1"/>
          <p:cNvSpPr/>
          <p:nvPr/>
        </p:nvSpPr>
        <p:spPr>
          <a:xfrm>
            <a:off x="1071326" y="5265008"/>
            <a:ext cx="10049347" cy="1444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Utilisasi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NMS H1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6 (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enam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) features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sudah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mencapai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98% di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bulan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Desember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2020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tinggal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1 (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satu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) dealer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lagi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yaitu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Surya Mandala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Tempino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sedang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proses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relokasi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dan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sementara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waktu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tidak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beroperasional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sehingga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utilisasi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belum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berjalan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feature document handling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mengalami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peningkatan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drastis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bulan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Januari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2021 dan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mencapai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94%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melalui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peningkatan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eskalasi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monitoring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termasuk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aktifitas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Push and Pull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terhadap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utilisasi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sisa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dealer yang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belum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aktif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47C48-0E86-4F1A-A535-E1A05291F3EF}"/>
              </a:ext>
            </a:extLst>
          </p:cNvPr>
          <p:cNvSpPr txBox="1"/>
          <p:nvPr/>
        </p:nvSpPr>
        <p:spPr>
          <a:xfrm>
            <a:off x="517442" y="631549"/>
            <a:ext cx="3488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Module H1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E7D75-5C20-47BE-8DD3-476D5BA7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325" y="1144531"/>
            <a:ext cx="9664009" cy="3908850"/>
          </a:xfrm>
          <a:prstGeom prst="rect">
            <a:avLst/>
          </a:prstGeom>
        </p:spPr>
      </p:pic>
      <p:sp>
        <p:nvSpPr>
          <p:cNvPr id="140" name="Google Shape;140;p11"/>
          <p:cNvSpPr/>
          <p:nvPr/>
        </p:nvSpPr>
        <p:spPr>
          <a:xfrm>
            <a:off x="6297654" y="2050933"/>
            <a:ext cx="2979988" cy="256429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0;p11"/>
          <p:cNvSpPr/>
          <p:nvPr/>
        </p:nvSpPr>
        <p:spPr>
          <a:xfrm>
            <a:off x="8018584" y="4615223"/>
            <a:ext cx="2518117" cy="399414"/>
          </a:xfrm>
          <a:prstGeom prst="rect">
            <a:avLst/>
          </a:prstGeom>
          <a:noFill/>
          <a:ln w="5715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raphic 1">
            <a:extLst>
              <a:ext uri="{FF2B5EF4-FFF2-40B4-BE49-F238E27FC236}">
                <a16:creationId xmlns:a16="http://schemas.microsoft.com/office/drawing/2014/main" id="{E99809D2-9B33-4D0C-B87D-D8068D11449F}"/>
              </a:ext>
            </a:extLst>
          </p:cNvPr>
          <p:cNvGrpSpPr/>
          <p:nvPr/>
        </p:nvGrpSpPr>
        <p:grpSpPr>
          <a:xfrm>
            <a:off x="10885380" y="4230480"/>
            <a:ext cx="958966" cy="769485"/>
            <a:chOff x="3729037" y="928687"/>
            <a:chExt cx="4733925" cy="500062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AD0FF3-5F9B-4C47-B326-B19F3E364BC9}"/>
                </a:ext>
              </a:extLst>
            </p:cNvPr>
            <p:cNvSpPr/>
            <p:nvPr/>
          </p:nvSpPr>
          <p:spPr>
            <a:xfrm>
              <a:off x="3728834" y="928448"/>
              <a:ext cx="4733148" cy="3534783"/>
            </a:xfrm>
            <a:custGeom>
              <a:avLst/>
              <a:gdLst>
                <a:gd name="connsiteX0" fmla="*/ 2438602 w 4733148"/>
                <a:gd name="connsiteY0" fmla="*/ 1031796 h 3534783"/>
                <a:gd name="connsiteX1" fmla="*/ 2992005 w 4733148"/>
                <a:gd name="connsiteY1" fmla="*/ 1031796 h 3534783"/>
                <a:gd name="connsiteX2" fmla="*/ 3015817 w 4733148"/>
                <a:gd name="connsiteY2" fmla="*/ 1061323 h 3534783"/>
                <a:gd name="connsiteX3" fmla="*/ 2419552 w 4733148"/>
                <a:gd name="connsiteY3" fmla="*/ 2342436 h 3534783"/>
                <a:gd name="connsiteX4" fmla="*/ 263092 w 4733148"/>
                <a:gd name="connsiteY4" fmla="*/ 3288268 h 3534783"/>
                <a:gd name="connsiteX5" fmla="*/ 1155 w 4733148"/>
                <a:gd name="connsiteY5" fmla="*/ 3306366 h 3534783"/>
                <a:gd name="connsiteX6" fmla="*/ 214515 w 4733148"/>
                <a:gd name="connsiteY6" fmla="*/ 3421618 h 3534783"/>
                <a:gd name="connsiteX7" fmla="*/ 2889135 w 4733148"/>
                <a:gd name="connsiteY7" fmla="*/ 3048238 h 3534783"/>
                <a:gd name="connsiteX8" fmla="*/ 4237875 w 4733148"/>
                <a:gd name="connsiteY8" fmla="*/ 1061323 h 3534783"/>
                <a:gd name="connsiteX9" fmla="*/ 4261687 w 4733148"/>
                <a:gd name="connsiteY9" fmla="*/ 1042273 h 3534783"/>
                <a:gd name="connsiteX10" fmla="*/ 4709362 w 4733148"/>
                <a:gd name="connsiteY10" fmla="*/ 1032748 h 3534783"/>
                <a:gd name="connsiteX11" fmla="*/ 4724602 w 4733148"/>
                <a:gd name="connsiteY11" fmla="*/ 989886 h 3534783"/>
                <a:gd name="connsiteX12" fmla="*/ 3617797 w 4733148"/>
                <a:gd name="connsiteY12" fmla="*/ 10716 h 3534783"/>
                <a:gd name="connsiteX13" fmla="*/ 3561600 w 4733148"/>
                <a:gd name="connsiteY13" fmla="*/ 10716 h 3534783"/>
                <a:gd name="connsiteX14" fmla="*/ 2422410 w 4733148"/>
                <a:gd name="connsiteY14" fmla="*/ 988933 h 3534783"/>
                <a:gd name="connsiteX15" fmla="*/ 2438602 w 4733148"/>
                <a:gd name="connsiteY15" fmla="*/ 1031796 h 3534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33148" h="3534783">
                  <a:moveTo>
                    <a:pt x="2438602" y="1031796"/>
                  </a:moveTo>
                  <a:lnTo>
                    <a:pt x="2992005" y="1031796"/>
                  </a:lnTo>
                  <a:cubicBezTo>
                    <a:pt x="3007245" y="1031796"/>
                    <a:pt x="3018675" y="1046083"/>
                    <a:pt x="3015817" y="1061323"/>
                  </a:cubicBezTo>
                  <a:cubicBezTo>
                    <a:pt x="2984385" y="1211818"/>
                    <a:pt x="2820555" y="1909048"/>
                    <a:pt x="2419552" y="2342436"/>
                  </a:cubicBezTo>
                  <a:cubicBezTo>
                    <a:pt x="1795665" y="3017758"/>
                    <a:pt x="1217497" y="3313033"/>
                    <a:pt x="263092" y="3288268"/>
                  </a:cubicBezTo>
                  <a:cubicBezTo>
                    <a:pt x="178320" y="3286363"/>
                    <a:pt x="21157" y="3235881"/>
                    <a:pt x="1155" y="3306366"/>
                  </a:cubicBezTo>
                  <a:cubicBezTo>
                    <a:pt x="-14085" y="3357801"/>
                    <a:pt x="124980" y="3398758"/>
                    <a:pt x="214515" y="3421618"/>
                  </a:cubicBezTo>
                  <a:cubicBezTo>
                    <a:pt x="827925" y="3582591"/>
                    <a:pt x="1936635" y="3655933"/>
                    <a:pt x="2889135" y="3048238"/>
                  </a:cubicBezTo>
                  <a:cubicBezTo>
                    <a:pt x="4054995" y="2304336"/>
                    <a:pt x="4194060" y="1265158"/>
                    <a:pt x="4237875" y="1061323"/>
                  </a:cubicBezTo>
                  <a:cubicBezTo>
                    <a:pt x="4240733" y="1049893"/>
                    <a:pt x="4250258" y="1042273"/>
                    <a:pt x="4261687" y="1042273"/>
                  </a:cubicBezTo>
                  <a:cubicBezTo>
                    <a:pt x="4400752" y="1040368"/>
                    <a:pt x="4607445" y="1035606"/>
                    <a:pt x="4709362" y="1032748"/>
                  </a:cubicBezTo>
                  <a:cubicBezTo>
                    <a:pt x="4731270" y="1031796"/>
                    <a:pt x="4741747" y="1005126"/>
                    <a:pt x="4724602" y="989886"/>
                  </a:cubicBezTo>
                  <a:lnTo>
                    <a:pt x="3617797" y="10716"/>
                  </a:lnTo>
                  <a:cubicBezTo>
                    <a:pt x="3601605" y="-3572"/>
                    <a:pt x="3577792" y="-3572"/>
                    <a:pt x="3561600" y="10716"/>
                  </a:cubicBezTo>
                  <a:lnTo>
                    <a:pt x="2422410" y="988933"/>
                  </a:lnTo>
                  <a:cubicBezTo>
                    <a:pt x="2405265" y="1004173"/>
                    <a:pt x="2415742" y="1031796"/>
                    <a:pt x="2438602" y="1031796"/>
                  </a:cubicBezTo>
                  <a:close/>
                </a:path>
              </a:pathLst>
            </a:custGeom>
            <a:solidFill>
              <a:srgbClr val="5EBEE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06AD24-9170-4742-AB67-5CC0B85B3CD9}"/>
                </a:ext>
              </a:extLst>
            </p:cNvPr>
            <p:cNvSpPr/>
            <p:nvPr/>
          </p:nvSpPr>
          <p:spPr>
            <a:xfrm>
              <a:off x="3729037" y="4451031"/>
              <a:ext cx="626745" cy="1473517"/>
            </a:xfrm>
            <a:custGeom>
              <a:avLst/>
              <a:gdLst>
                <a:gd name="connsiteX0" fmla="*/ 4763 w 626745"/>
                <a:gd name="connsiteY0" fmla="*/ 0 h 1473517"/>
                <a:gd name="connsiteX1" fmla="*/ 0 w 626745"/>
                <a:gd name="connsiteY1" fmla="*/ 0 h 1473517"/>
                <a:gd name="connsiteX2" fmla="*/ 0 w 626745"/>
                <a:gd name="connsiteY2" fmla="*/ 1426845 h 1473517"/>
                <a:gd name="connsiteX3" fmla="*/ 46673 w 626745"/>
                <a:gd name="connsiteY3" fmla="*/ 1473518 h 1473517"/>
                <a:gd name="connsiteX4" fmla="*/ 580073 w 626745"/>
                <a:gd name="connsiteY4" fmla="*/ 1473518 h 1473517"/>
                <a:gd name="connsiteX5" fmla="*/ 626745 w 626745"/>
                <a:gd name="connsiteY5" fmla="*/ 1426845 h 1473517"/>
                <a:gd name="connsiteX6" fmla="*/ 626745 w 626745"/>
                <a:gd name="connsiteY6" fmla="*/ 175260 h 1473517"/>
                <a:gd name="connsiteX7" fmla="*/ 221933 w 626745"/>
                <a:gd name="connsiteY7" fmla="*/ 95250 h 1473517"/>
                <a:gd name="connsiteX8" fmla="*/ 4763 w 626745"/>
                <a:gd name="connsiteY8" fmla="*/ 0 h 1473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745" h="1473517">
                  <a:moveTo>
                    <a:pt x="4763" y="0"/>
                  </a:moveTo>
                  <a:lnTo>
                    <a:pt x="0" y="0"/>
                  </a:lnTo>
                  <a:lnTo>
                    <a:pt x="0" y="1426845"/>
                  </a:lnTo>
                  <a:cubicBezTo>
                    <a:pt x="0" y="1452563"/>
                    <a:pt x="20955" y="1473518"/>
                    <a:pt x="46673" y="1473518"/>
                  </a:cubicBezTo>
                  <a:lnTo>
                    <a:pt x="580073" y="1473518"/>
                  </a:lnTo>
                  <a:cubicBezTo>
                    <a:pt x="605790" y="1473518"/>
                    <a:pt x="626745" y="1452563"/>
                    <a:pt x="626745" y="1426845"/>
                  </a:cubicBezTo>
                  <a:lnTo>
                    <a:pt x="626745" y="175260"/>
                  </a:lnTo>
                  <a:cubicBezTo>
                    <a:pt x="476250" y="154305"/>
                    <a:pt x="340043" y="126683"/>
                    <a:pt x="221933" y="95250"/>
                  </a:cubicBezTo>
                  <a:cubicBezTo>
                    <a:pt x="142875" y="75248"/>
                    <a:pt x="27623" y="41910"/>
                    <a:pt x="4763" y="0"/>
                  </a:cubicBezTo>
                  <a:close/>
                </a:path>
              </a:pathLst>
            </a:custGeom>
            <a:solidFill>
              <a:srgbClr val="5EBEE4">
                <a:lumMod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F07E34-9172-49BA-A849-BF21FB6B1128}"/>
                </a:ext>
              </a:extLst>
            </p:cNvPr>
            <p:cNvSpPr/>
            <p:nvPr/>
          </p:nvSpPr>
          <p:spPr>
            <a:xfrm>
              <a:off x="4667249" y="4642484"/>
              <a:ext cx="626745" cy="1282065"/>
            </a:xfrm>
            <a:custGeom>
              <a:avLst/>
              <a:gdLst>
                <a:gd name="connsiteX0" fmla="*/ 0 w 626745"/>
                <a:gd name="connsiteY0" fmla="*/ 14288 h 1282065"/>
                <a:gd name="connsiteX1" fmla="*/ 0 w 626745"/>
                <a:gd name="connsiteY1" fmla="*/ 1235392 h 1282065"/>
                <a:gd name="connsiteX2" fmla="*/ 46673 w 626745"/>
                <a:gd name="connsiteY2" fmla="*/ 1282065 h 1282065"/>
                <a:gd name="connsiteX3" fmla="*/ 580072 w 626745"/>
                <a:gd name="connsiteY3" fmla="*/ 1282065 h 1282065"/>
                <a:gd name="connsiteX4" fmla="*/ 626745 w 626745"/>
                <a:gd name="connsiteY4" fmla="*/ 1235392 h 1282065"/>
                <a:gd name="connsiteX5" fmla="*/ 626745 w 626745"/>
                <a:gd name="connsiteY5" fmla="*/ 0 h 1282065"/>
                <a:gd name="connsiteX6" fmla="*/ 0 w 626745"/>
                <a:gd name="connsiteY6" fmla="*/ 14288 h 128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6745" h="1282065">
                  <a:moveTo>
                    <a:pt x="0" y="14288"/>
                  </a:moveTo>
                  <a:lnTo>
                    <a:pt x="0" y="1235392"/>
                  </a:lnTo>
                  <a:cubicBezTo>
                    <a:pt x="0" y="1261110"/>
                    <a:pt x="20955" y="1282065"/>
                    <a:pt x="46673" y="1282065"/>
                  </a:cubicBezTo>
                  <a:lnTo>
                    <a:pt x="580072" y="1282065"/>
                  </a:lnTo>
                  <a:cubicBezTo>
                    <a:pt x="605790" y="1282065"/>
                    <a:pt x="626745" y="1261110"/>
                    <a:pt x="626745" y="1235392"/>
                  </a:cubicBezTo>
                  <a:lnTo>
                    <a:pt x="626745" y="0"/>
                  </a:lnTo>
                  <a:cubicBezTo>
                    <a:pt x="407670" y="23813"/>
                    <a:pt x="196215" y="25718"/>
                    <a:pt x="0" y="14288"/>
                  </a:cubicBezTo>
                  <a:close/>
                </a:path>
              </a:pathLst>
            </a:custGeom>
            <a:solidFill>
              <a:srgbClr val="5EBEE4">
                <a:lumMod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5C9716-05FF-411A-9FC1-F29666364923}"/>
                </a:ext>
              </a:extLst>
            </p:cNvPr>
            <p:cNvSpPr/>
            <p:nvPr/>
          </p:nvSpPr>
          <p:spPr>
            <a:xfrm>
              <a:off x="5634037" y="4397692"/>
              <a:ext cx="626744" cy="1525905"/>
            </a:xfrm>
            <a:custGeom>
              <a:avLst/>
              <a:gdLst>
                <a:gd name="connsiteX0" fmla="*/ 0 w 626744"/>
                <a:gd name="connsiteY0" fmla="*/ 1479232 h 1525905"/>
                <a:gd name="connsiteX1" fmla="*/ 46672 w 626744"/>
                <a:gd name="connsiteY1" fmla="*/ 1525905 h 1525905"/>
                <a:gd name="connsiteX2" fmla="*/ 580072 w 626744"/>
                <a:gd name="connsiteY2" fmla="*/ 1525905 h 1525905"/>
                <a:gd name="connsiteX3" fmla="*/ 626745 w 626744"/>
                <a:gd name="connsiteY3" fmla="*/ 1479232 h 1525905"/>
                <a:gd name="connsiteX4" fmla="*/ 626745 w 626744"/>
                <a:gd name="connsiteY4" fmla="*/ 0 h 1525905"/>
                <a:gd name="connsiteX5" fmla="*/ 0 w 626744"/>
                <a:gd name="connsiteY5" fmla="*/ 193357 h 1525905"/>
                <a:gd name="connsiteX6" fmla="*/ 0 w 626744"/>
                <a:gd name="connsiteY6" fmla="*/ 1479232 h 152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6744" h="1525905">
                  <a:moveTo>
                    <a:pt x="0" y="1479232"/>
                  </a:moveTo>
                  <a:cubicBezTo>
                    <a:pt x="0" y="1504950"/>
                    <a:pt x="20955" y="1525905"/>
                    <a:pt x="46672" y="1525905"/>
                  </a:cubicBezTo>
                  <a:lnTo>
                    <a:pt x="580072" y="1525905"/>
                  </a:lnTo>
                  <a:cubicBezTo>
                    <a:pt x="605790" y="1525905"/>
                    <a:pt x="626745" y="1504950"/>
                    <a:pt x="626745" y="1479232"/>
                  </a:cubicBezTo>
                  <a:lnTo>
                    <a:pt x="626745" y="0"/>
                  </a:lnTo>
                  <a:cubicBezTo>
                    <a:pt x="418147" y="88582"/>
                    <a:pt x="207645" y="150495"/>
                    <a:pt x="0" y="193357"/>
                  </a:cubicBezTo>
                  <a:lnTo>
                    <a:pt x="0" y="1479232"/>
                  </a:lnTo>
                  <a:close/>
                </a:path>
              </a:pathLst>
            </a:custGeom>
            <a:solidFill>
              <a:srgbClr val="5EBEE4">
                <a:lumMod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69B337B-5371-452D-A23E-72DE07174155}"/>
                </a:ext>
              </a:extLst>
            </p:cNvPr>
            <p:cNvSpPr/>
            <p:nvPr/>
          </p:nvSpPr>
          <p:spPr>
            <a:xfrm>
              <a:off x="6543674" y="3810952"/>
              <a:ext cx="626744" cy="2113597"/>
            </a:xfrm>
            <a:custGeom>
              <a:avLst/>
              <a:gdLst>
                <a:gd name="connsiteX0" fmla="*/ 0 w 626744"/>
                <a:gd name="connsiteY0" fmla="*/ 449580 h 2113597"/>
                <a:gd name="connsiteX1" fmla="*/ 0 w 626744"/>
                <a:gd name="connsiteY1" fmla="*/ 2066925 h 2113597"/>
                <a:gd name="connsiteX2" fmla="*/ 46672 w 626744"/>
                <a:gd name="connsiteY2" fmla="*/ 2113598 h 2113597"/>
                <a:gd name="connsiteX3" fmla="*/ 580072 w 626744"/>
                <a:gd name="connsiteY3" fmla="*/ 2113598 h 2113597"/>
                <a:gd name="connsiteX4" fmla="*/ 626745 w 626744"/>
                <a:gd name="connsiteY4" fmla="*/ 2066925 h 2113597"/>
                <a:gd name="connsiteX5" fmla="*/ 626745 w 626744"/>
                <a:gd name="connsiteY5" fmla="*/ 0 h 2113597"/>
                <a:gd name="connsiteX6" fmla="*/ 165735 w 626744"/>
                <a:gd name="connsiteY6" fmla="*/ 350520 h 2113597"/>
                <a:gd name="connsiteX7" fmla="*/ 0 w 626744"/>
                <a:gd name="connsiteY7" fmla="*/ 449580 h 211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744" h="2113597">
                  <a:moveTo>
                    <a:pt x="0" y="449580"/>
                  </a:moveTo>
                  <a:lnTo>
                    <a:pt x="0" y="2066925"/>
                  </a:lnTo>
                  <a:cubicBezTo>
                    <a:pt x="0" y="2092642"/>
                    <a:pt x="20955" y="2113598"/>
                    <a:pt x="46672" y="2113598"/>
                  </a:cubicBezTo>
                  <a:lnTo>
                    <a:pt x="580072" y="2113598"/>
                  </a:lnTo>
                  <a:cubicBezTo>
                    <a:pt x="605790" y="2113598"/>
                    <a:pt x="626745" y="2092642"/>
                    <a:pt x="626745" y="2066925"/>
                  </a:cubicBezTo>
                  <a:lnTo>
                    <a:pt x="626745" y="0"/>
                  </a:lnTo>
                  <a:cubicBezTo>
                    <a:pt x="493395" y="120967"/>
                    <a:pt x="340995" y="239078"/>
                    <a:pt x="165735" y="350520"/>
                  </a:cubicBezTo>
                  <a:cubicBezTo>
                    <a:pt x="110490" y="385763"/>
                    <a:pt x="55245" y="418147"/>
                    <a:pt x="0" y="449580"/>
                  </a:cubicBezTo>
                  <a:close/>
                </a:path>
              </a:pathLst>
            </a:custGeom>
            <a:solidFill>
              <a:srgbClr val="5EBEE4">
                <a:lumMod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1A91C4-C29D-4B6E-81CF-D2004B409270}"/>
                </a:ext>
              </a:extLst>
            </p:cNvPr>
            <p:cNvSpPr/>
            <p:nvPr/>
          </p:nvSpPr>
          <p:spPr>
            <a:xfrm>
              <a:off x="7481887" y="2153602"/>
              <a:ext cx="626744" cy="3769995"/>
            </a:xfrm>
            <a:custGeom>
              <a:avLst/>
              <a:gdLst>
                <a:gd name="connsiteX0" fmla="*/ 0 w 626744"/>
                <a:gd name="connsiteY0" fmla="*/ 3723323 h 3769995"/>
                <a:gd name="connsiteX1" fmla="*/ 46672 w 626744"/>
                <a:gd name="connsiteY1" fmla="*/ 3769995 h 3769995"/>
                <a:gd name="connsiteX2" fmla="*/ 580072 w 626744"/>
                <a:gd name="connsiteY2" fmla="*/ 3769995 h 3769995"/>
                <a:gd name="connsiteX3" fmla="*/ 626745 w 626744"/>
                <a:gd name="connsiteY3" fmla="*/ 3723323 h 3769995"/>
                <a:gd name="connsiteX4" fmla="*/ 626745 w 626744"/>
                <a:gd name="connsiteY4" fmla="*/ 0 h 3769995"/>
                <a:gd name="connsiteX5" fmla="*/ 608647 w 626744"/>
                <a:gd name="connsiteY5" fmla="*/ 9525 h 3769995"/>
                <a:gd name="connsiteX6" fmla="*/ 0 w 626744"/>
                <a:gd name="connsiteY6" fmla="*/ 1328738 h 3769995"/>
                <a:gd name="connsiteX7" fmla="*/ 0 w 626744"/>
                <a:gd name="connsiteY7" fmla="*/ 3723323 h 376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744" h="3769995">
                  <a:moveTo>
                    <a:pt x="0" y="3723323"/>
                  </a:moveTo>
                  <a:cubicBezTo>
                    <a:pt x="0" y="3749040"/>
                    <a:pt x="20955" y="3769995"/>
                    <a:pt x="46672" y="3769995"/>
                  </a:cubicBezTo>
                  <a:lnTo>
                    <a:pt x="580072" y="3769995"/>
                  </a:lnTo>
                  <a:cubicBezTo>
                    <a:pt x="605790" y="3769995"/>
                    <a:pt x="626745" y="3749040"/>
                    <a:pt x="626745" y="3723323"/>
                  </a:cubicBezTo>
                  <a:lnTo>
                    <a:pt x="626745" y="0"/>
                  </a:lnTo>
                  <a:lnTo>
                    <a:pt x="608647" y="9525"/>
                  </a:lnTo>
                  <a:cubicBezTo>
                    <a:pt x="548640" y="319088"/>
                    <a:pt x="389572" y="852488"/>
                    <a:pt x="0" y="1328738"/>
                  </a:cubicBezTo>
                  <a:lnTo>
                    <a:pt x="0" y="3723323"/>
                  </a:lnTo>
                  <a:close/>
                </a:path>
              </a:pathLst>
            </a:custGeom>
            <a:solidFill>
              <a:srgbClr val="5EBEE4">
                <a:lumMod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2330</Words>
  <Application>Microsoft Office PowerPoint</Application>
  <PresentationFormat>Widescreen</PresentationFormat>
  <Paragraphs>684</Paragraphs>
  <Slides>56</Slides>
  <Notes>30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Montserrat SemiBold</vt:lpstr>
      <vt:lpstr>Arial</vt:lpstr>
      <vt:lpstr>Calibri</vt:lpstr>
      <vt:lpstr>Noto Sans Symbols</vt:lpstr>
      <vt:lpstr>Candara</vt:lpstr>
      <vt:lpstr>Calibri Light</vt:lpstr>
      <vt:lpstr>Calibri </vt:lpstr>
      <vt:lpstr>Impact</vt:lpstr>
      <vt:lpstr>Office Theme</vt:lpstr>
      <vt:lpstr>9_Office Theme</vt:lpstr>
      <vt:lpstr>Contents Slide Master</vt:lpstr>
      <vt:lpstr>Microsoft Excel Worksheet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AHASS UTILIZATION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All Module H23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CAPTURE PROCESS INTEGRATED &amp; TESTIMONY</vt:lpstr>
      <vt:lpstr>Screen Shot Process Integrasi DGI (Daya Group)</vt:lpstr>
      <vt:lpstr>Screen Shot Process Integrasi DGI (Daya Group)</vt:lpstr>
      <vt:lpstr>Video DGI </vt:lpstr>
      <vt:lpstr>PowerPoint Presentation</vt:lpstr>
      <vt:lpstr>PowerPoint Presentation</vt:lpstr>
      <vt:lpstr>PowerPoint Presentation</vt:lpstr>
      <vt:lpstr>Activity Plan Deployment Service Concept – H23</vt:lpstr>
      <vt:lpstr>Detail mapping deployment AHASS - Service Concepts</vt:lpstr>
      <vt:lpstr>PowerPoint Presentation</vt:lpstr>
      <vt:lpstr>PowerPoint Presentation</vt:lpstr>
      <vt:lpstr>PowerPoint Presentation</vt:lpstr>
      <vt:lpstr>PowerPoint Presentation</vt:lpstr>
      <vt:lpstr>Screenshot Black Box</vt:lpstr>
      <vt:lpstr>Screenshot Black Box</vt:lpstr>
      <vt:lpstr>PowerPoint Presentation</vt:lpstr>
      <vt:lpstr>Screenshot Grey Box</vt:lpstr>
      <vt:lpstr>Screenshot Grey Box</vt:lpstr>
      <vt:lpstr>Screenshot Grey Box</vt:lpstr>
      <vt:lpstr>Screenshot Grey Box</vt:lpstr>
      <vt:lpstr>PowerPoint Presentation</vt:lpstr>
      <vt:lpstr>PowerPoint Presentation</vt:lpstr>
      <vt:lpstr>PowerPoint Presentation</vt:lpstr>
      <vt:lpstr>PowerPoint Presentation</vt:lpstr>
      <vt:lpstr>Licensi Windows 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ON ONE  NMS PROJECT</dc:title>
  <dc:creator>MARKOM</dc:creator>
  <cp:lastModifiedBy>Boy Kurniawan</cp:lastModifiedBy>
  <cp:revision>163</cp:revision>
  <dcterms:created xsi:type="dcterms:W3CDTF">2019-11-12T02:13:50Z</dcterms:created>
  <dcterms:modified xsi:type="dcterms:W3CDTF">2021-03-31T08:07:58Z</dcterms:modified>
</cp:coreProperties>
</file>